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82" r:id="rId4"/>
    <p:sldId id="263" r:id="rId5"/>
    <p:sldId id="258" r:id="rId6"/>
    <p:sldId id="259" r:id="rId7"/>
    <p:sldId id="273" r:id="rId8"/>
    <p:sldId id="277" r:id="rId9"/>
    <p:sldId id="278" r:id="rId10"/>
    <p:sldId id="281" r:id="rId11"/>
    <p:sldId id="280" r:id="rId12"/>
    <p:sldId id="279" r:id="rId13"/>
    <p:sldId id="274" r:id="rId14"/>
    <p:sldId id="275" r:id="rId15"/>
    <p:sldId id="268" r:id="rId16"/>
    <p:sldId id="265" r:id="rId17"/>
    <p:sldId id="272" r:id="rId18"/>
    <p:sldId id="283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8F7"/>
    <a:srgbClr val="E5EFD1"/>
    <a:srgbClr val="FFFFFF"/>
    <a:srgbClr val="1F2763"/>
    <a:srgbClr val="78BC20"/>
    <a:srgbClr val="00A2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46754D-6223-4482-8892-3A90654BCB62}" v="249" dt="2025-10-27T14:26:56.3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0"/>
    <p:restoredTop sz="94675"/>
  </p:normalViewPr>
  <p:slideViewPr>
    <p:cSldViewPr snapToGrid="0">
      <p:cViewPr varScale="1">
        <p:scale>
          <a:sx n="95" d="100"/>
          <a:sy n="95" d="100"/>
        </p:scale>
        <p:origin x="94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skar, Øyvind" userId="1f3d5096-72d0-4519-807f-935d66d55da4" providerId="ADAL" clId="{641DD6F2-84CB-4298-A0A1-A743F8AF694E}"/>
    <pc:docChg chg="undo custSel addSld delSld modSld">
      <pc:chgData name="Marskar, Øyvind" userId="1f3d5096-72d0-4519-807f-935d66d55da4" providerId="ADAL" clId="{641DD6F2-84CB-4298-A0A1-A743F8AF694E}" dt="2025-10-27T14:26:56.301" v="835"/>
      <pc:docMkLst>
        <pc:docMk/>
      </pc:docMkLst>
      <pc:sldChg chg="addSp delSp modSp mod modAnim">
        <pc:chgData name="Marskar, Øyvind" userId="1f3d5096-72d0-4519-807f-935d66d55da4" providerId="ADAL" clId="{641DD6F2-84CB-4298-A0A1-A743F8AF694E}" dt="2025-10-27T14:26:56.301" v="835"/>
        <pc:sldMkLst>
          <pc:docMk/>
          <pc:sldMk cId="1642319745" sldId="260"/>
        </pc:sldMkLst>
        <pc:spChg chg="del mod">
          <ac:chgData name="Marskar, Øyvind" userId="1f3d5096-72d0-4519-807f-935d66d55da4" providerId="ADAL" clId="{641DD6F2-84CB-4298-A0A1-A743F8AF694E}" dt="2025-10-27T14:26:24.007" v="833" actId="478"/>
          <ac:spMkLst>
            <pc:docMk/>
            <pc:sldMk cId="1642319745" sldId="260"/>
            <ac:spMk id="2" creationId="{37214D04-4830-B42E-F375-529894D9A93F}"/>
          </ac:spMkLst>
        </pc:spChg>
        <pc:spChg chg="add del mod">
          <ac:chgData name="Marskar, Øyvind" userId="1f3d5096-72d0-4519-807f-935d66d55da4" providerId="ADAL" clId="{641DD6F2-84CB-4298-A0A1-A743F8AF694E}" dt="2025-10-27T14:26:25.479" v="834" actId="478"/>
          <ac:spMkLst>
            <pc:docMk/>
            <pc:sldMk cId="1642319745" sldId="260"/>
            <ac:spMk id="5" creationId="{9074BBF9-BEA0-FD82-C9DB-C22A4EEC1757}"/>
          </ac:spMkLst>
        </pc:spChg>
        <pc:spChg chg="del">
          <ac:chgData name="Marskar, Øyvind" userId="1f3d5096-72d0-4519-807f-935d66d55da4" providerId="ADAL" clId="{641DD6F2-84CB-4298-A0A1-A743F8AF694E}" dt="2025-10-27T14:26:21.219" v="830" actId="478"/>
          <ac:spMkLst>
            <pc:docMk/>
            <pc:sldMk cId="1642319745" sldId="260"/>
            <ac:spMk id="13" creationId="{CB86EF3C-6574-A395-0CE4-FE37091E3BCC}"/>
          </ac:spMkLst>
        </pc:spChg>
        <pc:picChg chg="del">
          <ac:chgData name="Marskar, Øyvind" userId="1f3d5096-72d0-4519-807f-935d66d55da4" providerId="ADAL" clId="{641DD6F2-84CB-4298-A0A1-A743F8AF694E}" dt="2025-10-27T14:26:21.943" v="831" actId="478"/>
          <ac:picMkLst>
            <pc:docMk/>
            <pc:sldMk cId="1642319745" sldId="260"/>
            <ac:picMk id="6" creationId="{2630F3F7-33CF-4B8B-F9E9-BDA4DF0794D4}"/>
          </ac:picMkLst>
        </pc:picChg>
        <pc:picChg chg="add mod">
          <ac:chgData name="Marskar, Øyvind" userId="1f3d5096-72d0-4519-807f-935d66d55da4" providerId="ADAL" clId="{641DD6F2-84CB-4298-A0A1-A743F8AF694E}" dt="2025-10-27T14:26:56.301" v="835"/>
          <ac:picMkLst>
            <pc:docMk/>
            <pc:sldMk cId="1642319745" sldId="260"/>
            <ac:picMk id="7" creationId="{76B5B988-684C-37A4-EAB4-306BFB664769}"/>
          </ac:picMkLst>
        </pc:picChg>
        <pc:picChg chg="del">
          <ac:chgData name="Marskar, Øyvind" userId="1f3d5096-72d0-4519-807f-935d66d55da4" providerId="ADAL" clId="{641DD6F2-84CB-4298-A0A1-A743F8AF694E}" dt="2025-10-27T14:26:20.642" v="829" actId="478"/>
          <ac:picMkLst>
            <pc:docMk/>
            <pc:sldMk cId="1642319745" sldId="260"/>
            <ac:picMk id="11" creationId="{F02D05B3-270B-C556-1D05-3EDA2B0A4E88}"/>
          </ac:picMkLst>
        </pc:picChg>
      </pc:sldChg>
      <pc:sldChg chg="modSp mod modAnim">
        <pc:chgData name="Marskar, Øyvind" userId="1f3d5096-72d0-4519-807f-935d66d55da4" providerId="ADAL" clId="{641DD6F2-84CB-4298-A0A1-A743F8AF694E}" dt="2025-10-24T07:48:34.654" v="825" actId="20577"/>
        <pc:sldMkLst>
          <pc:docMk/>
          <pc:sldMk cId="4160898804" sldId="263"/>
        </pc:sldMkLst>
        <pc:spChg chg="mod">
          <ac:chgData name="Marskar, Øyvind" userId="1f3d5096-72d0-4519-807f-935d66d55da4" providerId="ADAL" clId="{641DD6F2-84CB-4298-A0A1-A743F8AF694E}" dt="2025-10-24T07:47:48.212" v="792" actId="1076"/>
          <ac:spMkLst>
            <pc:docMk/>
            <pc:sldMk cId="4160898804" sldId="263"/>
            <ac:spMk id="2" creationId="{B7482138-EAA3-B2C4-3FED-C5812CB45500}"/>
          </ac:spMkLst>
        </pc:spChg>
        <pc:spChg chg="mod">
          <ac:chgData name="Marskar, Øyvind" userId="1f3d5096-72d0-4519-807f-935d66d55da4" providerId="ADAL" clId="{641DD6F2-84CB-4298-A0A1-A743F8AF694E}" dt="2025-10-24T07:48:34.654" v="825" actId="20577"/>
          <ac:spMkLst>
            <pc:docMk/>
            <pc:sldMk cId="4160898804" sldId="263"/>
            <ac:spMk id="3" creationId="{DF9024EA-52D6-D046-4B66-92C17EFC178F}"/>
          </ac:spMkLst>
        </pc:spChg>
      </pc:sldChg>
      <pc:sldChg chg="addSp delSp modSp mod">
        <pc:chgData name="Marskar, Øyvind" userId="1f3d5096-72d0-4519-807f-935d66d55da4" providerId="ADAL" clId="{641DD6F2-84CB-4298-A0A1-A743F8AF694E}" dt="2025-10-22T13:03:16.830" v="590" actId="1076"/>
        <pc:sldMkLst>
          <pc:docMk/>
          <pc:sldMk cId="3646453707" sldId="265"/>
        </pc:sldMkLst>
        <pc:spChg chg="mod">
          <ac:chgData name="Marskar, Øyvind" userId="1f3d5096-72d0-4519-807f-935d66d55da4" providerId="ADAL" clId="{641DD6F2-84CB-4298-A0A1-A743F8AF694E}" dt="2025-10-22T13:03:16.830" v="590" actId="1076"/>
          <ac:spMkLst>
            <pc:docMk/>
            <pc:sldMk cId="3646453707" sldId="265"/>
            <ac:spMk id="2" creationId="{FB400058-51CF-A2EA-C3C6-50EA27C7725B}"/>
          </ac:spMkLst>
        </pc:spChg>
        <pc:spChg chg="mod">
          <ac:chgData name="Marskar, Øyvind" userId="1f3d5096-72d0-4519-807f-935d66d55da4" providerId="ADAL" clId="{641DD6F2-84CB-4298-A0A1-A743F8AF694E}" dt="2025-10-22T13:03:14.093" v="589" actId="1076"/>
          <ac:spMkLst>
            <pc:docMk/>
            <pc:sldMk cId="3646453707" sldId="265"/>
            <ac:spMk id="3" creationId="{BFD82EEB-3526-2EDD-EB09-D171385975FE}"/>
          </ac:spMkLst>
        </pc:spChg>
        <pc:spChg chg="add mod">
          <ac:chgData name="Marskar, Øyvind" userId="1f3d5096-72d0-4519-807f-935d66d55da4" providerId="ADAL" clId="{641DD6F2-84CB-4298-A0A1-A743F8AF694E}" dt="2025-10-22T12:58:57.061" v="566" actId="1076"/>
          <ac:spMkLst>
            <pc:docMk/>
            <pc:sldMk cId="3646453707" sldId="265"/>
            <ac:spMk id="4" creationId="{CAE8795B-72BC-3F30-3500-9DD990C698CB}"/>
          </ac:spMkLst>
        </pc:spChg>
        <pc:picChg chg="add mod">
          <ac:chgData name="Marskar, Øyvind" userId="1f3d5096-72d0-4519-807f-935d66d55da4" providerId="ADAL" clId="{641DD6F2-84CB-4298-A0A1-A743F8AF694E}" dt="2025-10-22T12:59:16.346" v="574" actId="1076"/>
          <ac:picMkLst>
            <pc:docMk/>
            <pc:sldMk cId="3646453707" sldId="265"/>
            <ac:picMk id="2054" creationId="{C5C9EC49-FDFA-CDB1-8443-036DA71FB804}"/>
          </ac:picMkLst>
        </pc:picChg>
        <pc:picChg chg="add mod">
          <ac:chgData name="Marskar, Øyvind" userId="1f3d5096-72d0-4519-807f-935d66d55da4" providerId="ADAL" clId="{641DD6F2-84CB-4298-A0A1-A743F8AF694E}" dt="2025-10-22T12:59:25.153" v="576" actId="1076"/>
          <ac:picMkLst>
            <pc:docMk/>
            <pc:sldMk cId="3646453707" sldId="265"/>
            <ac:picMk id="2056" creationId="{CFB40027-E164-C0F6-F8ED-15C59DDB6140}"/>
          </ac:picMkLst>
        </pc:picChg>
        <pc:picChg chg="add mod">
          <ac:chgData name="Marskar, Øyvind" userId="1f3d5096-72d0-4519-807f-935d66d55da4" providerId="ADAL" clId="{641DD6F2-84CB-4298-A0A1-A743F8AF694E}" dt="2025-10-22T13:00:47.802" v="587" actId="1076"/>
          <ac:picMkLst>
            <pc:docMk/>
            <pc:sldMk cId="3646453707" sldId="265"/>
            <ac:picMk id="2062" creationId="{116A6940-7ECF-79CE-DE1F-EB63CC9AE927}"/>
          </ac:picMkLst>
        </pc:picChg>
      </pc:sldChg>
      <pc:sldChg chg="modAnim">
        <pc:chgData name="Marskar, Øyvind" userId="1f3d5096-72d0-4519-807f-935d66d55da4" providerId="ADAL" clId="{641DD6F2-84CB-4298-A0A1-A743F8AF694E}" dt="2025-10-22T12:39:14.105" v="6"/>
        <pc:sldMkLst>
          <pc:docMk/>
          <pc:sldMk cId="3011523474" sldId="268"/>
        </pc:sldMkLst>
      </pc:sldChg>
      <pc:sldChg chg="modAnim">
        <pc:chgData name="Marskar, Øyvind" userId="1f3d5096-72d0-4519-807f-935d66d55da4" providerId="ADAL" clId="{641DD6F2-84CB-4298-A0A1-A743F8AF694E}" dt="2025-10-22T12:38:54.068" v="0"/>
        <pc:sldMkLst>
          <pc:docMk/>
          <pc:sldMk cId="1388338541" sldId="273"/>
        </pc:sldMkLst>
      </pc:sldChg>
      <pc:sldChg chg="modAnim">
        <pc:chgData name="Marskar, Øyvind" userId="1f3d5096-72d0-4519-807f-935d66d55da4" providerId="ADAL" clId="{641DD6F2-84CB-4298-A0A1-A743F8AF694E}" dt="2025-10-22T12:39:08.540" v="4"/>
        <pc:sldMkLst>
          <pc:docMk/>
          <pc:sldMk cId="499187522" sldId="274"/>
        </pc:sldMkLst>
      </pc:sldChg>
      <pc:sldChg chg="modAnim">
        <pc:chgData name="Marskar, Øyvind" userId="1f3d5096-72d0-4519-807f-935d66d55da4" providerId="ADAL" clId="{641DD6F2-84CB-4298-A0A1-A743F8AF694E}" dt="2025-10-22T12:39:11.007" v="5"/>
        <pc:sldMkLst>
          <pc:docMk/>
          <pc:sldMk cId="227811625" sldId="275"/>
        </pc:sldMkLst>
      </pc:sldChg>
      <pc:sldChg chg="modAnim">
        <pc:chgData name="Marskar, Øyvind" userId="1f3d5096-72d0-4519-807f-935d66d55da4" providerId="ADAL" clId="{641DD6F2-84CB-4298-A0A1-A743F8AF694E}" dt="2025-10-22T12:38:58.250" v="1"/>
        <pc:sldMkLst>
          <pc:docMk/>
          <pc:sldMk cId="4077439679" sldId="277"/>
        </pc:sldMkLst>
      </pc:sldChg>
      <pc:sldChg chg="addSp delSp modSp mod modAnim">
        <pc:chgData name="Marskar, Øyvind" userId="1f3d5096-72d0-4519-807f-935d66d55da4" providerId="ADAL" clId="{641DD6F2-84CB-4298-A0A1-A743F8AF694E}" dt="2025-10-22T12:46:58.982" v="18" actId="1440"/>
        <pc:sldMkLst>
          <pc:docMk/>
          <pc:sldMk cId="1159075659" sldId="278"/>
        </pc:sldMkLst>
        <pc:picChg chg="ord">
          <ac:chgData name="Marskar, Øyvind" userId="1f3d5096-72d0-4519-807f-935d66d55da4" providerId="ADAL" clId="{641DD6F2-84CB-4298-A0A1-A743F8AF694E}" dt="2025-10-22T12:45:59.519" v="16" actId="166"/>
          <ac:picMkLst>
            <pc:docMk/>
            <pc:sldMk cId="1159075659" sldId="278"/>
            <ac:picMk id="4" creationId="{0B4C7563-EBCB-E07E-71A5-F787AD9EC521}"/>
          </ac:picMkLst>
        </pc:picChg>
        <pc:picChg chg="add mod">
          <ac:chgData name="Marskar, Øyvind" userId="1f3d5096-72d0-4519-807f-935d66d55da4" providerId="ADAL" clId="{641DD6F2-84CB-4298-A0A1-A743F8AF694E}" dt="2025-10-22T12:46:58.982" v="18" actId="1440"/>
          <ac:picMkLst>
            <pc:docMk/>
            <pc:sldMk cId="1159075659" sldId="278"/>
            <ac:picMk id="6" creationId="{FACE607E-4CB1-E636-72CE-28C4B557D928}"/>
          </ac:picMkLst>
        </pc:picChg>
      </pc:sldChg>
      <pc:sldChg chg="modAnim">
        <pc:chgData name="Marskar, Øyvind" userId="1f3d5096-72d0-4519-807f-935d66d55da4" providerId="ADAL" clId="{641DD6F2-84CB-4298-A0A1-A743F8AF694E}" dt="2025-10-22T12:39:03.861" v="3"/>
        <pc:sldMkLst>
          <pc:docMk/>
          <pc:sldMk cId="2513991164" sldId="279"/>
        </pc:sldMkLst>
      </pc:sldChg>
      <pc:sldChg chg="modAnim">
        <pc:chgData name="Marskar, Øyvind" userId="1f3d5096-72d0-4519-807f-935d66d55da4" providerId="ADAL" clId="{641DD6F2-84CB-4298-A0A1-A743F8AF694E}" dt="2025-10-22T12:39:01.202" v="2"/>
        <pc:sldMkLst>
          <pc:docMk/>
          <pc:sldMk cId="3482587682" sldId="280"/>
        </pc:sldMkLst>
      </pc:sldChg>
      <pc:sldChg chg="addSp delSp modSp add mod setBg">
        <pc:chgData name="Marskar, Øyvind" userId="1f3d5096-72d0-4519-807f-935d66d55da4" providerId="ADAL" clId="{641DD6F2-84CB-4298-A0A1-A743F8AF694E}" dt="2025-10-22T13:04:18.698" v="622" actId="20577"/>
        <pc:sldMkLst>
          <pc:docMk/>
          <pc:sldMk cId="3806618082" sldId="281"/>
        </pc:sldMkLst>
        <pc:spChg chg="mod">
          <ac:chgData name="Marskar, Øyvind" userId="1f3d5096-72d0-4519-807f-935d66d55da4" providerId="ADAL" clId="{641DD6F2-84CB-4298-A0A1-A743F8AF694E}" dt="2025-10-22T12:48:42.109" v="40" actId="20577"/>
          <ac:spMkLst>
            <pc:docMk/>
            <pc:sldMk cId="3806618082" sldId="281"/>
            <ac:spMk id="2" creationId="{05E9BA96-D0BE-B28C-119E-786B257153A3}"/>
          </ac:spMkLst>
        </pc:spChg>
        <pc:spChg chg="mod">
          <ac:chgData name="Marskar, Øyvind" userId="1f3d5096-72d0-4519-807f-935d66d55da4" providerId="ADAL" clId="{641DD6F2-84CB-4298-A0A1-A743F8AF694E}" dt="2025-10-22T13:04:18.698" v="622" actId="20577"/>
          <ac:spMkLst>
            <pc:docMk/>
            <pc:sldMk cId="3806618082" sldId="281"/>
            <ac:spMk id="3" creationId="{373929EF-94C2-A4ED-D323-00E7CFB720B2}"/>
          </ac:spMkLst>
        </pc:spChg>
        <pc:spChg chg="mod">
          <ac:chgData name="Marskar, Øyvind" userId="1f3d5096-72d0-4519-807f-935d66d55da4" providerId="ADAL" clId="{641DD6F2-84CB-4298-A0A1-A743F8AF694E}" dt="2025-10-22T12:51:38.776" v="367" actId="1076"/>
          <ac:spMkLst>
            <pc:docMk/>
            <pc:sldMk cId="3806618082" sldId="281"/>
            <ac:spMk id="23" creationId="{05569D68-8367-72E9-88AF-2C09B8F51B1F}"/>
          </ac:spMkLst>
        </pc:spChg>
        <pc:picChg chg="ord">
          <ac:chgData name="Marskar, Øyvind" userId="1f3d5096-72d0-4519-807f-935d66d55da4" providerId="ADAL" clId="{641DD6F2-84CB-4298-A0A1-A743F8AF694E}" dt="2025-10-22T12:53:21.756" v="377" actId="166"/>
          <ac:picMkLst>
            <pc:docMk/>
            <pc:sldMk cId="3806618082" sldId="281"/>
            <ac:picMk id="4" creationId="{618FFE49-2690-9190-F9E1-2984B28DA39B}"/>
          </ac:picMkLst>
        </pc:picChg>
        <pc:picChg chg="add mod ord">
          <ac:chgData name="Marskar, Øyvind" userId="1f3d5096-72d0-4519-807f-935d66d55da4" providerId="ADAL" clId="{641DD6F2-84CB-4298-A0A1-A743F8AF694E}" dt="2025-10-22T12:54:57.243" v="386" actId="1076"/>
          <ac:picMkLst>
            <pc:docMk/>
            <pc:sldMk cId="3806618082" sldId="281"/>
            <ac:picMk id="7" creationId="{3631FE92-E1CD-3C3F-DC43-0B148B41E88B}"/>
          </ac:picMkLst>
        </pc:picChg>
        <pc:picChg chg="add mod">
          <ac:chgData name="Marskar, Øyvind" userId="1f3d5096-72d0-4519-807f-935d66d55da4" providerId="ADAL" clId="{641DD6F2-84CB-4298-A0A1-A743F8AF694E}" dt="2025-10-22T12:53:08.559" v="374" actId="1440"/>
          <ac:picMkLst>
            <pc:docMk/>
            <pc:sldMk cId="3806618082" sldId="281"/>
            <ac:picMk id="9" creationId="{50D269AE-0BD4-1481-4D86-CBF18E867AEC}"/>
          </ac:picMkLst>
        </pc:picChg>
        <pc:picChg chg="add mod">
          <ac:chgData name="Marskar, Øyvind" userId="1f3d5096-72d0-4519-807f-935d66d55da4" providerId="ADAL" clId="{641DD6F2-84CB-4298-A0A1-A743F8AF694E}" dt="2025-10-22T12:54:15.463" v="382" actId="1076"/>
          <ac:picMkLst>
            <pc:docMk/>
            <pc:sldMk cId="3806618082" sldId="281"/>
            <ac:picMk id="12" creationId="{01C26E6B-0BF2-B352-CC84-B198A087BC24}"/>
          </ac:picMkLst>
        </pc:picChg>
      </pc:sldChg>
      <pc:sldChg chg="add">
        <pc:chgData name="Marskar, Øyvind" userId="1f3d5096-72d0-4519-807f-935d66d55da4" providerId="ADAL" clId="{641DD6F2-84CB-4298-A0A1-A743F8AF694E}" dt="2025-10-27T14:26:13.750" v="828" actId="2890"/>
        <pc:sldMkLst>
          <pc:docMk/>
          <pc:sldMk cId="1380871024" sldId="282"/>
        </pc:sldMkLst>
      </pc:sldChg>
      <pc:sldChg chg="new del">
        <pc:chgData name="Marskar, Øyvind" userId="1f3d5096-72d0-4519-807f-935d66d55da4" providerId="ADAL" clId="{641DD6F2-84CB-4298-A0A1-A743F8AF694E}" dt="2025-10-27T14:26:05.992" v="827" actId="680"/>
        <pc:sldMkLst>
          <pc:docMk/>
          <pc:sldMk cId="3678291355" sldId="28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97C698-C791-10CB-BF41-59388ADBB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0028977-8B62-00BE-41E3-F91F3AF02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4287918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7DD8E8-64CF-962F-2376-56EBD4CB9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A358B2D-8EBA-B9D4-39FB-CE706D74F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69E947-ED2F-717C-B2FE-0AB00AF016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0CE1F-99B9-924B-B043-19CF0B37C106}" type="datetimeFigureOut">
              <a:rPr lang="nb-NO" smtClean="0"/>
              <a:t>31.10.2025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918F787-68AC-13C6-C02B-9988B0A81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A0B0557-7859-7050-AE8D-0D63A48ED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E1DA9-1342-FD44-B622-0DE12AF59F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2602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E37B5A3-BF3F-5092-ECDE-C5FE45F882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94CC75C-48B8-C7F0-80D3-66144F1F0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873A626-1190-AAD3-C802-E0359141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0CE1F-99B9-924B-B043-19CF0B37C106}" type="datetimeFigureOut">
              <a:rPr lang="nb-NO" smtClean="0"/>
              <a:t>31.10.2025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DB814BC-7C68-0FDA-3C78-6F80F5CC9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0191AA8-430D-8223-9E13-E2275E11B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E1DA9-1342-FD44-B622-0DE12AF59F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3072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3D6DE1-0D3B-39BD-27E4-435146294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F2763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6A1C467-1983-DF10-98EC-EFC642656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F2763"/>
                </a:solidFill>
              </a:defRPr>
            </a:lvl1pPr>
            <a:lvl2pPr>
              <a:defRPr>
                <a:solidFill>
                  <a:srgbClr val="1F2763"/>
                </a:solidFill>
              </a:defRPr>
            </a:lvl2pPr>
            <a:lvl3pPr>
              <a:defRPr>
                <a:solidFill>
                  <a:srgbClr val="1F2763"/>
                </a:solidFill>
              </a:defRPr>
            </a:lvl3pPr>
            <a:lvl4pPr>
              <a:defRPr>
                <a:solidFill>
                  <a:srgbClr val="1F2763"/>
                </a:solidFill>
              </a:defRPr>
            </a:lvl4pPr>
            <a:lvl5pPr>
              <a:defRPr>
                <a:solidFill>
                  <a:srgbClr val="1F2763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B6B4519-2975-B8BB-152D-EC5704C20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0CE1F-99B9-924B-B043-19CF0B37C106}" type="datetimeFigureOut">
              <a:rPr lang="nb-NO" smtClean="0"/>
              <a:t>31.10.2025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0A82215-F6BF-5C6E-3A26-B42BF62D8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8DDDEA0-9CB4-999B-A774-3C42E54B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E1DA9-1342-FD44-B622-0DE12AF59F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2181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DAC072-EFD6-8550-E049-C5E489F4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A22448B-3268-5C97-A03A-9F587D7CA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9ED607-1EF7-EB0B-C143-323BA4305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0CE1F-99B9-924B-B043-19CF0B37C106}" type="datetimeFigureOut">
              <a:rPr lang="nb-NO" smtClean="0"/>
              <a:t>31.10.2025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5E33BB5-E5DB-8580-4010-4A78B8F24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ED1EF3F-51E2-9D1D-4DBD-AD3A91F9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E1DA9-1342-FD44-B622-0DE12AF59F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5593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3A05B7-86FF-E82E-436D-75AD29BB1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D2E43E-E067-1D34-E76F-FA14AFC63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0F99C7A-4FCE-F078-62DF-A1D108F3D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CF0BB69-F4A9-8DD9-4528-62ACE119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0CE1F-99B9-924B-B043-19CF0B37C106}" type="datetimeFigureOut">
              <a:rPr lang="nb-NO" smtClean="0"/>
              <a:t>31.10.2025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42CD6FB-ADE8-8C5E-A891-3A3994862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B73EDB7-B7EF-E052-73A5-820762E83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E1DA9-1342-FD44-B622-0DE12AF59F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4682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39965A-8415-8C8A-2798-8C9C10759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4EA5693-33EF-E206-E8D1-45239CAD6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9F7155D-D577-EB1C-5529-67473B91F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C48EA6B-C599-DE17-11BE-836E05325F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57D71C3-4A55-F796-4A2E-F13F7FEEA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8001E34B-20D4-0B80-F0C6-AC89408D3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0CE1F-99B9-924B-B043-19CF0B37C106}" type="datetimeFigureOut">
              <a:rPr lang="nb-NO" smtClean="0"/>
              <a:t>31.10.2025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43304A1-4BE3-38B8-8AA5-FEC821AFA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471FAC6-3F11-8C69-D711-40923940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E1DA9-1342-FD44-B622-0DE12AF59F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297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2A2985-5A9C-A43F-EE91-6B06B9E0F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DFAC0075-E35B-7E88-5815-740CD00B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0CE1F-99B9-924B-B043-19CF0B37C106}" type="datetimeFigureOut">
              <a:rPr lang="nb-NO" smtClean="0"/>
              <a:t>31.10.2025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19480FE-C46A-EF3F-E495-FC38D75F0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DCD3CD1-D0D4-9474-376E-9BE59022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E1DA9-1342-FD44-B622-0DE12AF59F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7132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CDF22F-942D-4E5D-607E-00F5C067F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0CE1F-99B9-924B-B043-19CF0B37C106}" type="datetimeFigureOut">
              <a:rPr lang="nb-NO" smtClean="0"/>
              <a:t>31.10.2025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978E8D4-5EC7-19F5-E938-B223B24FB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82B2FE0-BB29-FC7D-DD84-D172B698D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E1DA9-1342-FD44-B622-0DE12AF59F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774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261775-DDD1-389B-4D48-ABCE8AF00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CCE69C-2562-4FA0-FDDD-B5AB273E4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B2A5CF3-8EB1-0E77-3FF2-641808496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8A62D33-8ACD-29BE-72E8-BCCFE53967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0CE1F-99B9-924B-B043-19CF0B37C106}" type="datetimeFigureOut">
              <a:rPr lang="nb-NO" smtClean="0"/>
              <a:t>31.10.2025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2152E3D-6DEA-9A57-E10F-ED78C7D66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E6F3F96-10CE-A368-AFD1-657DF8BA0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E1DA9-1342-FD44-B622-0DE12AF59F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756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65AE2ED-060E-CFBB-729A-046032D73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B1263B1-84E4-483D-D1D7-B25A0EE9D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123B482-0B44-9665-2F3A-F19132E42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0F35E20-4FCC-5102-9490-9BA2FA64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0CE1F-99B9-924B-B043-19CF0B37C106}" type="datetimeFigureOut">
              <a:rPr lang="nb-NO" smtClean="0"/>
              <a:t>31.10.2025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A7B3DB1-9380-5FC2-69DF-046A7F8A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B2CE8A1-4C45-6A7A-15B3-74889BD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9E1DA9-1342-FD44-B622-0DE12AF59F6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732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43D789E7-73AA-E892-472E-6B894A50272F}"/>
              </a:ext>
            </a:extLst>
          </p:cNvPr>
          <p:cNvSpPr/>
          <p:nvPr userDrawn="1"/>
        </p:nvSpPr>
        <p:spPr>
          <a:xfrm>
            <a:off x="0" y="6045200"/>
            <a:ext cx="12192000" cy="812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242054E-D663-31BA-3F53-E830C098D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276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D8C08B7-43D7-C7AB-C6D2-F2FDA1AC9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13266"/>
            <a:ext cx="10515600" cy="3355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6746D30-596D-24F6-D7F8-D0505D9801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726332" y="6258559"/>
            <a:ext cx="3176108" cy="4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1F276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F276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F276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F276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F276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F276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hyperlink" Target="http://www.harstadtrippelen.no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Skifest%20promo%20video.m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arstadtrippel%20kort%20sammendrag.m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475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4D2E67-ABC5-A06C-1D63-AB997FD02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E9BA96-D0BE-B28C-119E-786B25715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33" y="238069"/>
            <a:ext cx="4656063" cy="1726659"/>
          </a:xfrm>
          <a:solidFill>
            <a:srgbClr val="E5EFD1">
              <a:alpha val="41000"/>
            </a:srgbClr>
          </a:solidFill>
          <a:effectLst>
            <a:softEdge rad="63500"/>
          </a:effectLst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nb-NO" sz="2400" dirty="0">
                <a:ea typeface="+mn-ea"/>
              </a:rPr>
              <a:t>Harstad Skifest</a:t>
            </a:r>
            <a:br>
              <a:rPr lang="nb-NO" sz="2400" dirty="0">
                <a:ea typeface="+mn-ea"/>
              </a:rPr>
            </a:br>
            <a:br>
              <a:rPr lang="nb-NO" sz="2400" dirty="0">
                <a:ea typeface="+mn-ea"/>
              </a:rPr>
            </a:br>
            <a:r>
              <a:rPr lang="nb-NO" sz="2400" dirty="0">
                <a:ea typeface="+mn-ea"/>
              </a:rPr>
              <a:t>For tilreisende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73929EF-94C2-A4ED-D323-00E7CFB72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9" y="2047156"/>
            <a:ext cx="6769401" cy="3274792"/>
          </a:xfrm>
          <a:solidFill>
            <a:srgbClr val="E5EFD1">
              <a:alpha val="41000"/>
            </a:srgbClr>
          </a:solidFill>
        </p:spPr>
        <p:txBody>
          <a:bodyPr>
            <a:normAutofit fontScale="92500" lnSpcReduction="10000"/>
          </a:bodyPr>
          <a:lstStyle/>
          <a:p>
            <a:r>
              <a:rPr lang="nb-NO" sz="2400" dirty="0"/>
              <a:t>Skirenn – Skifest!</a:t>
            </a:r>
          </a:p>
          <a:p>
            <a:r>
              <a:rPr lang="nb-NO" sz="2400" dirty="0" err="1"/>
              <a:t>Afterski</a:t>
            </a:r>
            <a:r>
              <a:rPr lang="nb-NO" sz="2400" dirty="0"/>
              <a:t> </a:t>
            </a:r>
          </a:p>
          <a:p>
            <a:r>
              <a:rPr lang="nb-NO" sz="2400" dirty="0"/>
              <a:t>Og alt annet som er nevnt!</a:t>
            </a:r>
          </a:p>
          <a:p>
            <a:endParaRPr lang="nb-NO" sz="2400" dirty="0"/>
          </a:p>
          <a:p>
            <a:r>
              <a:rPr lang="nb-NO" sz="2400" dirty="0"/>
              <a:t>Men også: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400" dirty="0"/>
              <a:t>Mulighet for rabattert overnatting på </a:t>
            </a:r>
            <a:br>
              <a:rPr lang="nb-NO" sz="2400" dirty="0"/>
            </a:br>
            <a:r>
              <a:rPr lang="nb-NO" sz="2400" dirty="0"/>
              <a:t>Scandic Harstad (5 min med bil fra </a:t>
            </a:r>
            <a:br>
              <a:rPr lang="nb-NO" sz="2400" dirty="0"/>
            </a:br>
            <a:r>
              <a:rPr lang="nb-NO" sz="2400" dirty="0"/>
              <a:t>Folkeparken)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400" dirty="0"/>
              <a:t>Rett over gaten for </a:t>
            </a:r>
            <a:r>
              <a:rPr lang="nb-NO" sz="2400" dirty="0" err="1"/>
              <a:t>afterski</a:t>
            </a:r>
            <a:r>
              <a:rPr lang="nb-NO" sz="2400" dirty="0"/>
              <a:t>! </a:t>
            </a:r>
          </a:p>
          <a:p>
            <a:pPr marL="0" indent="0">
              <a:buNone/>
            </a:pPr>
            <a:endParaRPr lang="nb-NO" sz="2400" dirty="0"/>
          </a:p>
          <a:p>
            <a:endParaRPr lang="nb-NO" sz="2400" dirty="0"/>
          </a:p>
          <a:p>
            <a:endParaRPr lang="nb-NO" sz="2400" dirty="0"/>
          </a:p>
          <a:p>
            <a:endParaRPr lang="nb-NO" sz="2400" dirty="0"/>
          </a:p>
          <a:p>
            <a:pPr marL="0" indent="0">
              <a:buNone/>
            </a:pPr>
            <a:endParaRPr lang="nb-NO" sz="2400" dirty="0">
              <a:effectLst/>
              <a:latin typeface="Arial" panose="020B0604020202020204" pitchFamily="34" charset="0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05569D68-8367-72E9-88AF-2C09B8F51B1F}"/>
              </a:ext>
            </a:extLst>
          </p:cNvPr>
          <p:cNvSpPr/>
          <p:nvPr/>
        </p:nvSpPr>
        <p:spPr>
          <a:xfrm rot="396325">
            <a:off x="6457118" y="1643553"/>
            <a:ext cx="5702721" cy="3570892"/>
          </a:xfrm>
          <a:prstGeom prst="rect">
            <a:avLst/>
          </a:prstGeom>
          <a:noFill/>
          <a:ln w="25400">
            <a:solidFill>
              <a:srgbClr val="00A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0D269AE-0BD4-1481-4D86-CBF18E867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875" y="1582961"/>
            <a:ext cx="3636125" cy="4203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618FFE49-2690-9190-F9E1-2984B28DA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0619" y="0"/>
            <a:ext cx="2534004" cy="2562583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01C26E6B-0BF2-B352-CC84-B198A087B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057" y="3890091"/>
            <a:ext cx="3231000" cy="2191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631FE92-E1CD-3C3F-DC43-0B148B41E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057" y="173713"/>
            <a:ext cx="3408571" cy="402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6618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D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0EF142-C48F-5386-EAD2-6A9E42A15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5158F9-0114-4B68-C954-D097DB09E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951" y="232563"/>
            <a:ext cx="5695934" cy="1464529"/>
          </a:xfrm>
        </p:spPr>
        <p:txBody>
          <a:bodyPr anchor="t">
            <a:normAutofit fontScale="90000"/>
          </a:bodyPr>
          <a:lstStyle/>
          <a:p>
            <a:r>
              <a:rPr lang="nb-NO" sz="2400" dirty="0"/>
              <a:t>Harstad Skifest / Harstadtrippelen</a:t>
            </a:r>
            <a:br>
              <a:rPr lang="nb-NO" sz="2400" dirty="0"/>
            </a:br>
            <a:br>
              <a:rPr lang="nb-NO" sz="2400" dirty="0"/>
            </a:br>
            <a:r>
              <a:rPr lang="nb-NO" sz="2400" dirty="0"/>
              <a:t>Målrettet markedsføring/</a:t>
            </a:r>
            <a:r>
              <a:rPr lang="nb-NO" sz="2400" dirty="0" err="1"/>
              <a:t>SoMe</a:t>
            </a:r>
            <a:br>
              <a:rPr lang="nb-NO" sz="2400" dirty="0"/>
            </a:br>
            <a:br>
              <a:rPr lang="nb-NO" sz="2400" dirty="0"/>
            </a:br>
            <a:br>
              <a:rPr lang="nb-NO" sz="2400" dirty="0"/>
            </a:br>
            <a:endParaRPr lang="nb-NO" sz="24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62681A-8E63-A002-D58A-287690DDB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73" y="1926077"/>
            <a:ext cx="6275031" cy="3395871"/>
          </a:xfrm>
        </p:spPr>
        <p:txBody>
          <a:bodyPr>
            <a:normAutofit lnSpcReduction="10000"/>
          </a:bodyPr>
          <a:lstStyle/>
          <a:p>
            <a:r>
              <a:rPr lang="nb-NO" sz="2400" dirty="0"/>
              <a:t>Aktivt team på 4-5 personer med ulike oppgaver.</a:t>
            </a:r>
          </a:p>
          <a:p>
            <a:r>
              <a:rPr lang="nb-NO" sz="2400" dirty="0"/>
              <a:t>Oppbygging til arrangementene samarbeid med sponsorer mv.</a:t>
            </a:r>
          </a:p>
          <a:p>
            <a:r>
              <a:rPr lang="nb-NO" sz="2400" dirty="0"/>
              <a:t>Få ansatte fra sponsorer til å delta.</a:t>
            </a:r>
          </a:p>
          <a:p>
            <a:r>
              <a:rPr lang="nb-NO" sz="2400" dirty="0"/>
              <a:t>Kickback til sponsorer og samarbeidspartnere.</a:t>
            </a:r>
          </a:p>
          <a:p>
            <a:r>
              <a:rPr lang="nb-NO" sz="2400" dirty="0"/>
              <a:t>Innhold på Sosiale medier og </a:t>
            </a:r>
            <a:r>
              <a:rPr lang="nb-NO" sz="2400" dirty="0" err="1"/>
              <a:t>Youtube</a:t>
            </a:r>
            <a:r>
              <a:rPr lang="nb-NO" sz="2400" dirty="0"/>
              <a:t>.</a:t>
            </a:r>
          </a:p>
          <a:p>
            <a:r>
              <a:rPr lang="nb-NO" sz="2400" dirty="0"/>
              <a:t>Kjøreplan</a:t>
            </a:r>
          </a:p>
          <a:p>
            <a:endParaRPr lang="nb-NO" sz="2400" dirty="0"/>
          </a:p>
          <a:p>
            <a:endParaRPr lang="nb-NO" sz="2400" dirty="0"/>
          </a:p>
          <a:p>
            <a:pPr marL="0" indent="0">
              <a:buNone/>
            </a:pPr>
            <a:endParaRPr lang="nb-NO" sz="2400" dirty="0">
              <a:effectLst/>
              <a:latin typeface="Arial" panose="020B0604020202020204" pitchFamily="34" charset="0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E2E7622A-A0E8-C631-2DDC-C988AEC35291}"/>
              </a:ext>
            </a:extLst>
          </p:cNvPr>
          <p:cNvSpPr/>
          <p:nvPr/>
        </p:nvSpPr>
        <p:spPr>
          <a:xfrm rot="396325">
            <a:off x="6829259" y="1663172"/>
            <a:ext cx="5702721" cy="3570892"/>
          </a:xfrm>
          <a:prstGeom prst="rect">
            <a:avLst/>
          </a:prstGeom>
          <a:noFill/>
          <a:ln w="25400">
            <a:solidFill>
              <a:srgbClr val="00A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AA8A5E7-7CF9-C94D-3849-737A77F87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2804" y="481002"/>
            <a:ext cx="3213557" cy="313230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BEB8BC1-F796-28CA-CDF5-E66CD995E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660" y="1763394"/>
            <a:ext cx="3431913" cy="2687539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59EA99BB-D1B3-D398-7C64-7F1E94FD5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797" y="2326184"/>
            <a:ext cx="3580203" cy="357408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82137900-6E03-BEF6-02A4-07D4343F3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603" y="3891745"/>
            <a:ext cx="1399708" cy="195110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E92B6CA-8542-1B15-A503-C9A1318F3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0619" y="0"/>
            <a:ext cx="2534004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87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DF6EDA-978A-D1E2-AC90-28FA1CFBA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91B23A-A25B-8285-9716-107CC9D82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951" y="232563"/>
            <a:ext cx="5695934" cy="1464529"/>
          </a:xfrm>
        </p:spPr>
        <p:txBody>
          <a:bodyPr anchor="t">
            <a:normAutofit fontScale="90000"/>
          </a:bodyPr>
          <a:lstStyle/>
          <a:p>
            <a:r>
              <a:rPr lang="nb-NO" sz="2400" dirty="0"/>
              <a:t>Harstad Skifest / Harstadtrippelen</a:t>
            </a:r>
            <a:br>
              <a:rPr lang="nb-NO" sz="2400" dirty="0"/>
            </a:br>
            <a:br>
              <a:rPr lang="nb-NO" sz="2400" dirty="0"/>
            </a:br>
            <a:r>
              <a:rPr lang="nb-NO" sz="2400" dirty="0" err="1"/>
              <a:t>Afterski</a:t>
            </a:r>
            <a:r>
              <a:rPr lang="nb-NO" sz="2400" dirty="0"/>
              <a:t>, </a:t>
            </a:r>
            <a:r>
              <a:rPr lang="nb-NO" sz="2400" dirty="0" err="1"/>
              <a:t>Afterbike</a:t>
            </a:r>
            <a:r>
              <a:rPr lang="nb-NO" sz="2400" dirty="0"/>
              <a:t>, Bankett </a:t>
            </a:r>
            <a:br>
              <a:rPr lang="nb-NO" sz="2400" dirty="0"/>
            </a:br>
            <a:br>
              <a:rPr lang="nb-NO" sz="2400" dirty="0"/>
            </a:br>
            <a:br>
              <a:rPr lang="nb-NO" sz="2400" dirty="0"/>
            </a:br>
            <a:endParaRPr lang="nb-NO" sz="24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C35EE0-0671-C282-937F-5507D24D7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73" y="1546698"/>
            <a:ext cx="6275031" cy="3395871"/>
          </a:xfrm>
        </p:spPr>
        <p:txBody>
          <a:bodyPr>
            <a:normAutofit fontScale="92500" lnSpcReduction="20000"/>
          </a:bodyPr>
          <a:lstStyle/>
          <a:p>
            <a:r>
              <a:rPr lang="nb-NO" sz="2400" dirty="0"/>
              <a:t>Lage møteplasser etter konkurranser.</a:t>
            </a:r>
          </a:p>
          <a:p>
            <a:r>
              <a:rPr lang="nb-NO" sz="2400" dirty="0" err="1"/>
              <a:t>Afterski</a:t>
            </a:r>
            <a:r>
              <a:rPr lang="nb-NO" sz="2400" dirty="0"/>
              <a:t> og </a:t>
            </a:r>
            <a:r>
              <a:rPr lang="nb-NO" sz="2400" dirty="0" err="1"/>
              <a:t>Afterbike</a:t>
            </a:r>
            <a:r>
              <a:rPr lang="nb-NO" sz="2400" dirty="0"/>
              <a:t> – Dagens siste «drikkestasjon»</a:t>
            </a:r>
          </a:p>
          <a:p>
            <a:r>
              <a:rPr lang="nb-NO" sz="2400" dirty="0"/>
              <a:t>Bankett – For samarbeidspartnere, utøvere, frivillige, publikum mv.</a:t>
            </a:r>
          </a:p>
          <a:p>
            <a:r>
              <a:rPr lang="nb-NO" sz="2400" dirty="0"/>
              <a:t>Bankett – </a:t>
            </a:r>
            <a:r>
              <a:rPr lang="nb-NO" sz="2400" dirty="0" err="1"/>
              <a:t>Frivilligetspris</a:t>
            </a:r>
            <a:r>
              <a:rPr lang="nb-NO" sz="2400" dirty="0"/>
              <a:t>, foredrag og underholdning</a:t>
            </a:r>
          </a:p>
          <a:p>
            <a:r>
              <a:rPr lang="nb-NO" sz="2400" dirty="0"/>
              <a:t>Formål: Skape alternativt fora, selskap og trivsel for deltakere, publikum, sponsorer, frivillige mv.</a:t>
            </a:r>
          </a:p>
          <a:p>
            <a:r>
              <a:rPr lang="nb-NO" sz="2400" dirty="0"/>
              <a:t>God tatt imot i 2025</a:t>
            </a:r>
          </a:p>
          <a:p>
            <a:endParaRPr lang="nb-NO" sz="2400" dirty="0"/>
          </a:p>
          <a:p>
            <a:endParaRPr lang="nb-NO" sz="2400" dirty="0"/>
          </a:p>
          <a:p>
            <a:pPr marL="0" indent="0">
              <a:buNone/>
            </a:pPr>
            <a:endParaRPr lang="nb-NO" sz="2400" dirty="0">
              <a:effectLst/>
              <a:latin typeface="Arial" panose="020B0604020202020204" pitchFamily="34" charset="0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99BBD152-BFA7-94B9-7CD1-51D8A4581A29}"/>
              </a:ext>
            </a:extLst>
          </p:cNvPr>
          <p:cNvSpPr/>
          <p:nvPr/>
        </p:nvSpPr>
        <p:spPr>
          <a:xfrm rot="396325">
            <a:off x="6829259" y="1663172"/>
            <a:ext cx="5702721" cy="3570892"/>
          </a:xfrm>
          <a:prstGeom prst="rect">
            <a:avLst/>
          </a:prstGeom>
          <a:noFill/>
          <a:ln w="25400">
            <a:solidFill>
              <a:srgbClr val="00A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E00F24F-67D3-E24E-1278-3E9C97E8C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499" y="1546698"/>
            <a:ext cx="5200124" cy="3929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74487D4-65F8-649D-287E-5CE446030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619" y="0"/>
            <a:ext cx="2534004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91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D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83BF56-A318-AF92-847E-A32751EDA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482138-EAA3-B2C4-3FED-C5812CB4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7" y="740676"/>
            <a:ext cx="5257800" cy="606352"/>
          </a:xfrm>
        </p:spPr>
        <p:txBody>
          <a:bodyPr anchor="t">
            <a:normAutofit fontScale="90000"/>
          </a:bodyPr>
          <a:lstStyle/>
          <a:p>
            <a:r>
              <a:rPr lang="nb-NO" sz="2400" dirty="0"/>
              <a:t>Trippelaktivitetene: Sykkel - MTB</a:t>
            </a:r>
            <a:br>
              <a:rPr lang="nb-NO" sz="2400" dirty="0"/>
            </a:br>
            <a:br>
              <a:rPr lang="nb-NO" sz="2400" dirty="0"/>
            </a:br>
            <a:r>
              <a:rPr lang="nb-NO" sz="2400" dirty="0"/>
              <a:t>Arrangør: Harstad Sykkelklubb (HCK)</a:t>
            </a:r>
            <a:br>
              <a:rPr lang="nb-NO" sz="2400" dirty="0"/>
            </a:br>
            <a:br>
              <a:rPr lang="nb-NO" sz="2400" dirty="0"/>
            </a:br>
            <a:br>
              <a:rPr lang="nb-NO" sz="2400" dirty="0"/>
            </a:br>
            <a:endParaRPr lang="nb-NO" sz="24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9024EA-52D6-D046-4B66-92C17EFC1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74" y="2047156"/>
            <a:ext cx="5907024" cy="3274792"/>
          </a:xfrm>
        </p:spPr>
        <p:txBody>
          <a:bodyPr>
            <a:normAutofit/>
          </a:bodyPr>
          <a:lstStyle/>
          <a:p>
            <a:r>
              <a:rPr lang="nb-NO" sz="2400" dirty="0"/>
              <a:t>Sykkelfest! Juni/juli </a:t>
            </a:r>
          </a:p>
          <a:p>
            <a:r>
              <a:rPr lang="nb-NO" sz="2400" dirty="0"/>
              <a:t>Turløp – 12, 21 og 42 km + barneløype</a:t>
            </a:r>
          </a:p>
          <a:p>
            <a:r>
              <a:rPr lang="nb-NO" sz="2400" dirty="0"/>
              <a:t>Start og mål i Sykkelparken.</a:t>
            </a:r>
          </a:p>
          <a:p>
            <a:r>
              <a:rPr lang="nb-NO" sz="2400" dirty="0"/>
              <a:t>Nytt arrangement.</a:t>
            </a:r>
          </a:p>
          <a:p>
            <a:r>
              <a:rPr lang="nb-NO" sz="2400" dirty="0"/>
              <a:t>Lett løype – Enkle krav til sykkel</a:t>
            </a:r>
          </a:p>
          <a:p>
            <a:r>
              <a:rPr lang="nb-NO" sz="2400" dirty="0"/>
              <a:t>HCK har opparbeidet seg god erfaring på andre ulike arrangementer.</a:t>
            </a:r>
          </a:p>
          <a:p>
            <a:endParaRPr lang="nb-NO" sz="2400" dirty="0"/>
          </a:p>
          <a:p>
            <a:pPr marL="0" indent="0">
              <a:buNone/>
            </a:pPr>
            <a:endParaRPr lang="nb-NO" sz="2400" dirty="0">
              <a:effectLst/>
              <a:latin typeface="Arial" panose="020B0604020202020204" pitchFamily="34" charset="0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AEBBCB81-95A3-9C35-5EC1-EE8396500570}"/>
              </a:ext>
            </a:extLst>
          </p:cNvPr>
          <p:cNvSpPr/>
          <p:nvPr/>
        </p:nvSpPr>
        <p:spPr>
          <a:xfrm rot="396325">
            <a:off x="6829259" y="1663172"/>
            <a:ext cx="5702721" cy="3570892"/>
          </a:xfrm>
          <a:prstGeom prst="rect">
            <a:avLst/>
          </a:prstGeom>
          <a:noFill/>
          <a:ln w="25400">
            <a:solidFill>
              <a:srgbClr val="00A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029824C-9D63-A33A-EAAF-28D6855E5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619" y="0"/>
            <a:ext cx="2534004" cy="256258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D6DD068-BDAB-1A82-C0C2-8A0430A3A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626" y="558685"/>
            <a:ext cx="3404664" cy="4007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0E796283-2F72-3A10-F500-5E49A7F12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0436" y="2275415"/>
            <a:ext cx="3041564" cy="3274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9187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83BF56-A318-AF92-847E-A32751EDA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193D7CD7-5F76-C8EC-8441-68C30A6B9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890" y="2119760"/>
            <a:ext cx="3284110" cy="3430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7482138-EAA3-B2C4-3FED-C5812CB4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740676"/>
            <a:ext cx="6473952" cy="606352"/>
          </a:xfrm>
        </p:spPr>
        <p:txBody>
          <a:bodyPr anchor="t">
            <a:normAutofit fontScale="90000"/>
          </a:bodyPr>
          <a:lstStyle/>
          <a:p>
            <a:r>
              <a:rPr lang="nb-NO" sz="2400" dirty="0"/>
              <a:t>Trippelaktivitetene: </a:t>
            </a:r>
            <a:r>
              <a:rPr lang="nb-NO" sz="2400" dirty="0" err="1"/>
              <a:t>Summit</a:t>
            </a:r>
            <a:r>
              <a:rPr lang="nb-NO" sz="2400" dirty="0"/>
              <a:t> (terreng/fjell løp)</a:t>
            </a:r>
            <a:br>
              <a:rPr lang="nb-NO" sz="2400" dirty="0"/>
            </a:br>
            <a:br>
              <a:rPr lang="nb-NO" sz="2400" dirty="0"/>
            </a:br>
            <a:r>
              <a:rPr lang="nb-NO" sz="2400" dirty="0"/>
              <a:t>Arrangør: Team 68’47</a:t>
            </a:r>
            <a:br>
              <a:rPr lang="nb-NO" sz="2400" dirty="0"/>
            </a:br>
            <a:br>
              <a:rPr lang="nb-NO" sz="2400" dirty="0"/>
            </a:br>
            <a:br>
              <a:rPr lang="nb-NO" sz="2400" dirty="0"/>
            </a:br>
            <a:endParaRPr lang="nb-NO" sz="24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9024EA-52D6-D046-4B66-92C17EFC1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590" y="2074588"/>
            <a:ext cx="5907024" cy="3274792"/>
          </a:xfrm>
        </p:spPr>
        <p:txBody>
          <a:bodyPr>
            <a:normAutofit fontScale="92500" lnSpcReduction="10000"/>
          </a:bodyPr>
          <a:lstStyle/>
          <a:p>
            <a:r>
              <a:rPr lang="nb-NO" sz="2400" dirty="0"/>
              <a:t>Løpsfest! September.</a:t>
            </a:r>
          </a:p>
          <a:p>
            <a:r>
              <a:rPr lang="nb-NO" sz="2400" dirty="0"/>
              <a:t>Turløp – 12, 21 og 42 km + barneløype </a:t>
            </a:r>
          </a:p>
          <a:p>
            <a:r>
              <a:rPr lang="nb-NO" sz="2400" dirty="0"/>
              <a:t>Start og mål ved Rådhuset i Harstad.</a:t>
            </a:r>
          </a:p>
          <a:p>
            <a:r>
              <a:rPr lang="nb-NO" sz="2400" dirty="0"/>
              <a:t>God etablert arrangement</a:t>
            </a:r>
          </a:p>
          <a:p>
            <a:r>
              <a:rPr lang="nb-NO" sz="2400" dirty="0"/>
              <a:t>Har økning i deltakelse og over 400 deltakere i 2025.</a:t>
            </a:r>
          </a:p>
          <a:p>
            <a:r>
              <a:rPr lang="nb-NO" sz="2400" dirty="0"/>
              <a:t>Team 68’47 har bred erfaring fra dette arrangementet.</a:t>
            </a:r>
          </a:p>
          <a:p>
            <a:r>
              <a:rPr lang="nb-NO" sz="2400" dirty="0"/>
              <a:t>Siste løp i kalenderår – Bankett på kvelden</a:t>
            </a:r>
          </a:p>
          <a:p>
            <a:endParaRPr lang="nb-NO" sz="2400" dirty="0"/>
          </a:p>
          <a:p>
            <a:pPr marL="0" indent="0">
              <a:buNone/>
            </a:pPr>
            <a:endParaRPr lang="nb-NO" sz="2400" dirty="0">
              <a:effectLst/>
              <a:latin typeface="Arial" panose="020B0604020202020204" pitchFamily="34" charset="0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AEBBCB81-95A3-9C35-5EC1-EE8396500570}"/>
              </a:ext>
            </a:extLst>
          </p:cNvPr>
          <p:cNvSpPr/>
          <p:nvPr/>
        </p:nvSpPr>
        <p:spPr>
          <a:xfrm rot="396325">
            <a:off x="6829259" y="1663172"/>
            <a:ext cx="5702721" cy="3570892"/>
          </a:xfrm>
          <a:prstGeom prst="rect">
            <a:avLst/>
          </a:prstGeom>
          <a:noFill/>
          <a:ln w="25400">
            <a:solidFill>
              <a:srgbClr val="00A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2C96F7F-B2B0-D941-9FF4-C3D91AD36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619" y="0"/>
            <a:ext cx="2534004" cy="2562583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ADA0A38-D666-0802-DA41-BBCBCF111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100" y="1621759"/>
            <a:ext cx="3312084" cy="3171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811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D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71E79C-5448-508B-483F-C2975198A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40AE8B-97C8-CDD3-9435-D97265AA7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3553"/>
            <a:ext cx="5257800" cy="606352"/>
          </a:xfrm>
        </p:spPr>
        <p:txBody>
          <a:bodyPr anchor="t">
            <a:normAutofit/>
          </a:bodyPr>
          <a:lstStyle/>
          <a:p>
            <a:r>
              <a:rPr lang="nb-NO" sz="2400" dirty="0"/>
              <a:t>Trippel-ambisjonen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A4479E-913C-C7B3-948A-4F7A38339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249906"/>
            <a:ext cx="5845601" cy="3274792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2000" dirty="0">
                <a:effectLst/>
                <a:latin typeface="Arial" panose="020B0604020202020204" pitchFamily="34" charset="0"/>
              </a:rPr>
              <a:t>Tenne folkehelsegløden for flest mulig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000" dirty="0">
                <a:effectLst/>
                <a:latin typeface="Arial" panose="020B0604020202020204" pitchFamily="34" charset="0"/>
              </a:rPr>
              <a:t>Skape attraktive og inkluderende møtearenaer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000" dirty="0">
                <a:effectLst/>
                <a:latin typeface="Arial" panose="020B0604020202020204" pitchFamily="34" charset="0"/>
              </a:rPr>
              <a:t>Skape bo- og </a:t>
            </a:r>
            <a:r>
              <a:rPr lang="nb-NO" sz="2000" dirty="0" err="1">
                <a:effectLst/>
                <a:latin typeface="Arial" panose="020B0604020202020204" pitchFamily="34" charset="0"/>
              </a:rPr>
              <a:t>blilyst</a:t>
            </a:r>
            <a:r>
              <a:rPr lang="nb-NO" sz="2000" dirty="0">
                <a:effectLst/>
                <a:latin typeface="Arial" panose="020B0604020202020204" pitchFamily="34" charset="0"/>
              </a:rPr>
              <a:t> i lokalsamfunnet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3361BD3-4013-24CE-2AC5-2B766EB684E1}"/>
              </a:ext>
            </a:extLst>
          </p:cNvPr>
          <p:cNvSpPr/>
          <p:nvPr/>
        </p:nvSpPr>
        <p:spPr>
          <a:xfrm rot="21298433">
            <a:off x="6829259" y="1663172"/>
            <a:ext cx="5702721" cy="3570892"/>
          </a:xfrm>
          <a:prstGeom prst="rect">
            <a:avLst/>
          </a:prstGeom>
          <a:noFill/>
          <a:ln w="25400">
            <a:solidFill>
              <a:srgbClr val="78BC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391E397-803C-B1A4-E900-71397777D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319" y="2071666"/>
            <a:ext cx="5514681" cy="336610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04AB683-D431-C612-FCA4-29081647B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619" y="0"/>
            <a:ext cx="2534004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23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2B9CCD-0E70-DE7C-B550-7C324E3D1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400058-51CF-A2EA-C3C6-50EA27C77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49" y="579033"/>
            <a:ext cx="5257800" cy="606352"/>
          </a:xfrm>
        </p:spPr>
        <p:txBody>
          <a:bodyPr anchor="t">
            <a:normAutofit/>
          </a:bodyPr>
          <a:lstStyle/>
          <a:p>
            <a:r>
              <a:rPr lang="nb-NO" sz="2400" dirty="0"/>
              <a:t>Ambisjon om flest mulig!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D82EEB-3526-2EDD-EB09-D17138597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49" y="1185385"/>
            <a:ext cx="5845601" cy="327479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b-NO" sz="2000" dirty="0"/>
              <a:t>Vanlige folk / Aktive / Barn og unge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7C1C7D43-19EA-F19B-AA4F-16D7AB9ED1A8}"/>
              </a:ext>
            </a:extLst>
          </p:cNvPr>
          <p:cNvSpPr/>
          <p:nvPr/>
        </p:nvSpPr>
        <p:spPr>
          <a:xfrm rot="396325">
            <a:off x="6829259" y="1663172"/>
            <a:ext cx="5702721" cy="3570892"/>
          </a:xfrm>
          <a:prstGeom prst="rect">
            <a:avLst/>
          </a:prstGeom>
          <a:noFill/>
          <a:ln w="25400">
            <a:solidFill>
              <a:srgbClr val="00A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308F802-9E72-437E-BDBA-A863320B3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900" y="1550458"/>
            <a:ext cx="5405100" cy="3725901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4E2404C3-49DE-8219-039A-91B7BAE9B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0"/>
            <a:ext cx="2743200" cy="2743200"/>
          </a:xfrm>
          <a:prstGeom prst="rect">
            <a:avLst/>
          </a:prstGeom>
        </p:spPr>
      </p:pic>
      <p:sp>
        <p:nvSpPr>
          <p:cNvPr id="4" name="Tittel 1">
            <a:extLst>
              <a:ext uri="{FF2B5EF4-FFF2-40B4-BE49-F238E27FC236}">
                <a16:creationId xmlns:a16="http://schemas.microsoft.com/office/drawing/2014/main" id="{CAE8795B-72BC-3F30-3500-9DD990C698CB}"/>
              </a:ext>
            </a:extLst>
          </p:cNvPr>
          <p:cNvSpPr txBox="1">
            <a:spLocks/>
          </p:cNvSpPr>
          <p:nvPr/>
        </p:nvSpPr>
        <p:spPr>
          <a:xfrm>
            <a:off x="447649" y="2583712"/>
            <a:ext cx="6075630" cy="338115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F276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b-NO" sz="2400" dirty="0"/>
              <a:t>Mer info på: </a:t>
            </a:r>
            <a:r>
              <a:rPr lang="nb-NO" sz="2400" dirty="0">
                <a:hlinkClick r:id="rId4"/>
              </a:rPr>
              <a:t>Www.harstadtrippelen.no</a:t>
            </a:r>
            <a:endParaRPr lang="nb-NO" sz="2400" dirty="0"/>
          </a:p>
          <a:p>
            <a:br>
              <a:rPr lang="nb-NO" sz="2400" dirty="0"/>
            </a:br>
            <a:br>
              <a:rPr lang="nb-NO" sz="2400" dirty="0"/>
            </a:br>
            <a:r>
              <a:rPr lang="nb-NO" sz="2400" dirty="0"/>
              <a:t>Følg oss også på:</a:t>
            </a:r>
          </a:p>
          <a:p>
            <a:endParaRPr lang="nb-NO" sz="2400" dirty="0"/>
          </a:p>
          <a:p>
            <a:r>
              <a:rPr lang="nb-NO" sz="2400" dirty="0"/>
              <a:t>Instagram:</a:t>
            </a:r>
          </a:p>
          <a:p>
            <a:endParaRPr lang="nb-NO" sz="2400" dirty="0"/>
          </a:p>
          <a:p>
            <a:r>
              <a:rPr lang="nb-NO" sz="2400" dirty="0"/>
              <a:t>Facebook:</a:t>
            </a:r>
          </a:p>
          <a:p>
            <a:endParaRPr lang="nb-NO" sz="2400" dirty="0"/>
          </a:p>
          <a:p>
            <a:r>
              <a:rPr lang="nb-NO" sz="2400" dirty="0" err="1"/>
              <a:t>Youtube</a:t>
            </a:r>
            <a:r>
              <a:rPr lang="nb-NO" sz="2400" dirty="0"/>
              <a:t>:</a:t>
            </a:r>
          </a:p>
          <a:p>
            <a:endParaRPr lang="nb-NO" sz="2400" dirty="0"/>
          </a:p>
        </p:txBody>
      </p:sp>
      <p:pic>
        <p:nvPicPr>
          <p:cNvPr id="2054" name="Picture 6" descr="Instagram - Wikipedia">
            <a:extLst>
              <a:ext uri="{FF2B5EF4-FFF2-40B4-BE49-F238E27FC236}">
                <a16:creationId xmlns:a16="http://schemas.microsoft.com/office/drawing/2014/main" id="{C5C9EC49-FDFA-CDB1-8443-036DA71FB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66" y="4017366"/>
            <a:ext cx="424946" cy="42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cebook - Apps on Google Play">
            <a:extLst>
              <a:ext uri="{FF2B5EF4-FFF2-40B4-BE49-F238E27FC236}">
                <a16:creationId xmlns:a16="http://schemas.microsoft.com/office/drawing/2014/main" id="{CFB40027-E164-C0F6-F8ED-15C59DDB6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266" y="4638940"/>
            <a:ext cx="424946" cy="42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116A6940-7ECF-79CE-DE1F-EB63CC9AE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540" y="5242649"/>
            <a:ext cx="614397" cy="42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453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A19DA-02F6-2140-B0CA-F132FC8C2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E82062-A26D-A492-D48B-8A2031EB6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9114"/>
            <a:ext cx="10515600" cy="851293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Sluttappell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8787B9-56F1-E352-A579-221DC1361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54306"/>
            <a:ext cx="10315353" cy="1284517"/>
          </a:xfrm>
          <a:solidFill>
            <a:srgbClr val="FFFFFF">
              <a:alpha val="80000"/>
            </a:srgbClr>
          </a:solidFill>
        </p:spPr>
        <p:txBody>
          <a:bodyPr wrap="square" lIns="251999" tIns="251999" rIns="251999" bIns="251999" anchor="ctr">
            <a:spAutoFit/>
          </a:bodyPr>
          <a:lstStyle/>
          <a:p>
            <a:pPr marL="0" indent="0">
              <a:buNone/>
            </a:pPr>
            <a:r>
              <a:rPr lang="nb-NO" b="1" dirty="0"/>
              <a:t>Vi skal være en bidragsyter for bedre folkehelse gjennom større treningsglede og et friskere liv – hele året!</a:t>
            </a:r>
          </a:p>
        </p:txBody>
      </p:sp>
    </p:spTree>
    <p:extLst>
      <p:ext uri="{BB962C8B-B14F-4D97-AF65-F5344CB8AC3E}">
        <p14:creationId xmlns:p14="http://schemas.microsoft.com/office/powerpoint/2010/main" val="713557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46E913-9B00-2D7C-CC18-D31A5B29D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A49B9A1-7AA3-3235-8C1A-07F5D0381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619" y="0"/>
            <a:ext cx="2534004" cy="256258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64D87FF-5C28-D823-6F33-C896B7222D49}"/>
              </a:ext>
            </a:extLst>
          </p:cNvPr>
          <p:cNvSpPr txBox="1"/>
          <p:nvPr/>
        </p:nvSpPr>
        <p:spPr>
          <a:xfrm>
            <a:off x="1504950" y="2562583"/>
            <a:ext cx="9182100" cy="110799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nb-NO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Harstad Skifest</a:t>
            </a:r>
            <a:r>
              <a:rPr lang="nb-NO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429924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CAB89D-66D6-AF44-F42A-7BE365851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C00A6A0-1973-664B-672B-DD549523E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619" y="0"/>
            <a:ext cx="2534004" cy="256258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596048F-66B5-1492-8DD9-CF08BD86D2CC}"/>
              </a:ext>
            </a:extLst>
          </p:cNvPr>
          <p:cNvSpPr txBox="1"/>
          <p:nvPr/>
        </p:nvSpPr>
        <p:spPr>
          <a:xfrm>
            <a:off x="1504950" y="2562583"/>
            <a:ext cx="9182100" cy="110799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nb-NO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Harstadtrippelen</a:t>
            </a:r>
            <a:r>
              <a:rPr lang="nb-NO" sz="6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642319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EF8480-6F59-82D8-4572-CBBE53230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002785-6C2B-04FF-BC83-02303CF5E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3553"/>
            <a:ext cx="5257800" cy="606352"/>
          </a:xfrm>
        </p:spPr>
        <p:txBody>
          <a:bodyPr anchor="t">
            <a:normAutofit/>
          </a:bodyPr>
          <a:lstStyle/>
          <a:p>
            <a:r>
              <a:rPr lang="nb-NO" sz="2400" dirty="0"/>
              <a:t>Fire samarbeidsaktører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BFA02D5-3906-35B1-A8F9-DFFFA4A57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54" y="2754040"/>
            <a:ext cx="5062193" cy="674959"/>
          </a:xfrm>
          <a:prstGeom prst="rect">
            <a:avLst/>
          </a:prstGeom>
        </p:spPr>
      </p:pic>
      <p:pic>
        <p:nvPicPr>
          <p:cNvPr id="11" name="Bilde 10" descr="Et bilde som inneholder person, Menneskeansikt, finger, tommel&#10;&#10;Automatisk generert beskrivelse">
            <a:extLst>
              <a:ext uri="{FF2B5EF4-FFF2-40B4-BE49-F238E27FC236}">
                <a16:creationId xmlns:a16="http://schemas.microsoft.com/office/drawing/2014/main" id="{A9BD98BB-C926-F33D-CC43-7B0049058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393" y="1643552"/>
            <a:ext cx="5361607" cy="3570893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DF89605E-2DFC-7569-7E02-C8274CF58D78}"/>
              </a:ext>
            </a:extLst>
          </p:cNvPr>
          <p:cNvSpPr/>
          <p:nvPr/>
        </p:nvSpPr>
        <p:spPr>
          <a:xfrm rot="21298433">
            <a:off x="6829259" y="1663172"/>
            <a:ext cx="5702721" cy="3570892"/>
          </a:xfrm>
          <a:prstGeom prst="rect">
            <a:avLst/>
          </a:prstGeom>
          <a:noFill/>
          <a:ln w="25400">
            <a:solidFill>
              <a:srgbClr val="78BC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E599B27-ADD3-647F-82D0-5D41C6253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0619" y="0"/>
            <a:ext cx="2534004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71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D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83BF56-A318-AF92-847E-A32751EDA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65CBC0A1-C797-CA27-3434-EAC3384D8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348" y="1835114"/>
            <a:ext cx="5404652" cy="3227008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7482138-EAA3-B2C4-3FED-C5812CB4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49" y="1281291"/>
            <a:ext cx="5257800" cy="606352"/>
          </a:xfrm>
        </p:spPr>
        <p:txBody>
          <a:bodyPr anchor="t">
            <a:normAutofit/>
          </a:bodyPr>
          <a:lstStyle/>
          <a:p>
            <a:r>
              <a:rPr lang="nb-NO" sz="2400" dirty="0"/>
              <a:t>Trippelaktivitetene: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9024EA-52D6-D046-4B66-92C17EFC1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36532"/>
            <a:ext cx="7192108" cy="3413676"/>
          </a:xfrm>
        </p:spPr>
        <p:txBody>
          <a:bodyPr>
            <a:normAutofit fontScale="92500" lnSpcReduction="10000"/>
          </a:bodyPr>
          <a:lstStyle/>
          <a:p>
            <a:r>
              <a:rPr lang="nb-NO" sz="2000" dirty="0"/>
              <a:t>Ski - Langrenn/Turløp – Harstad Skifest 7.mars 2026.</a:t>
            </a:r>
          </a:p>
          <a:p>
            <a:r>
              <a:rPr lang="nb-NO" sz="2000" dirty="0">
                <a:effectLst/>
              </a:rPr>
              <a:t>Sykkel MTB – </a:t>
            </a:r>
            <a:r>
              <a:rPr lang="nb-NO" sz="2000" dirty="0" err="1">
                <a:effectLst/>
              </a:rPr>
              <a:t>Trail</a:t>
            </a:r>
            <a:r>
              <a:rPr lang="nb-NO" sz="2000" dirty="0">
                <a:effectLst/>
              </a:rPr>
              <a:t> – Harstad Sykkelfest 4.juli 2026</a:t>
            </a:r>
          </a:p>
          <a:p>
            <a:r>
              <a:rPr lang="nb-NO" sz="2000" dirty="0" err="1"/>
              <a:t>Summit</a:t>
            </a:r>
            <a:r>
              <a:rPr lang="nb-NO" sz="2000" dirty="0"/>
              <a:t> </a:t>
            </a:r>
            <a:r>
              <a:rPr lang="nb-NO" sz="2000" dirty="0" err="1"/>
              <a:t>Trailløp</a:t>
            </a:r>
            <a:r>
              <a:rPr lang="nb-NO" sz="2000" dirty="0"/>
              <a:t> – 5.september 2026.</a:t>
            </a:r>
          </a:p>
          <a:p>
            <a:endParaRPr lang="nb-NO" sz="2000" dirty="0"/>
          </a:p>
          <a:p>
            <a:r>
              <a:rPr lang="nb-NO" sz="2000" dirty="0"/>
              <a:t>Statistikk 2025: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000" dirty="0"/>
              <a:t>Harstad Skifest - 423 deltakere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000" dirty="0"/>
              <a:t>Harstad Sykkelfest – 280 deltakere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000" dirty="0"/>
              <a:t>Harstad </a:t>
            </a:r>
            <a:r>
              <a:rPr lang="nb-NO" sz="2000" dirty="0" err="1"/>
              <a:t>Summit</a:t>
            </a:r>
            <a:r>
              <a:rPr lang="nb-NO" sz="2000" dirty="0"/>
              <a:t> – 455 deltakere</a:t>
            </a:r>
          </a:p>
          <a:p>
            <a:pPr marL="0" indent="0">
              <a:buNone/>
            </a:pPr>
            <a:r>
              <a:rPr lang="nb-NO" sz="2000" dirty="0"/>
              <a:t>   Totalt: 1158 deltakere.</a:t>
            </a:r>
          </a:p>
          <a:p>
            <a:endParaRPr lang="nb-NO" sz="2000" dirty="0">
              <a:effectLst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AEBBCB81-95A3-9C35-5EC1-EE8396500570}"/>
              </a:ext>
            </a:extLst>
          </p:cNvPr>
          <p:cNvSpPr/>
          <p:nvPr/>
        </p:nvSpPr>
        <p:spPr>
          <a:xfrm rot="396325">
            <a:off x="6829259" y="1663172"/>
            <a:ext cx="5702721" cy="3570892"/>
          </a:xfrm>
          <a:prstGeom prst="rect">
            <a:avLst/>
          </a:prstGeom>
          <a:noFill/>
          <a:ln w="25400">
            <a:solidFill>
              <a:srgbClr val="00A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A8395C5-7C07-8DBB-C487-1E0C1ED4A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619" y="0"/>
            <a:ext cx="2534004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9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09B7DFE-0726-4EBA-BBDE-54A0D0CA9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16" y="1627701"/>
            <a:ext cx="5462751" cy="364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3DB4825-10C6-B345-DE70-07C203E5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2584"/>
            <a:ext cx="5257800" cy="606352"/>
          </a:xfrm>
        </p:spPr>
        <p:txBody>
          <a:bodyPr anchor="t">
            <a:normAutofit/>
          </a:bodyPr>
          <a:lstStyle/>
          <a:p>
            <a:r>
              <a:rPr lang="nb-NO" sz="2400" dirty="0"/>
              <a:t>Vår visjon: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AA39CE-7E29-89FF-D4D0-9CCDB2B07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48937"/>
            <a:ext cx="5402344" cy="327479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b="1" dirty="0">
                <a:effectLst/>
                <a:latin typeface="Arial" panose="020B0604020202020204" pitchFamily="34" charset="0"/>
              </a:rPr>
              <a:t>Vi skal være en </a:t>
            </a:r>
            <a:endParaRPr lang="nb-NO" dirty="0">
              <a:effectLst/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b="1" dirty="0">
                <a:effectLst/>
                <a:latin typeface="Arial" panose="020B0604020202020204" pitchFamily="34" charset="0"/>
              </a:rPr>
              <a:t>inspirasjonskilde til bedre </a:t>
            </a:r>
            <a:endParaRPr lang="nb-NO" dirty="0">
              <a:effectLst/>
              <a:latin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b="1" dirty="0">
                <a:effectLst/>
                <a:latin typeface="Arial" panose="020B0604020202020204" pitchFamily="34" charset="0"/>
              </a:rPr>
              <a:t>folkehelse for flest mulig</a:t>
            </a:r>
            <a:endParaRPr lang="nb-NO" dirty="0">
              <a:effectLst/>
              <a:latin typeface="Arial" panose="020B0604020202020204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E46ED72B-0CFE-5833-D6B2-F8BEA0D4858C}"/>
              </a:ext>
            </a:extLst>
          </p:cNvPr>
          <p:cNvSpPr/>
          <p:nvPr/>
        </p:nvSpPr>
        <p:spPr>
          <a:xfrm rot="21298433">
            <a:off x="6829259" y="1663172"/>
            <a:ext cx="5702721" cy="3570892"/>
          </a:xfrm>
          <a:prstGeom prst="rect">
            <a:avLst/>
          </a:prstGeom>
          <a:noFill/>
          <a:ln w="25400">
            <a:solidFill>
              <a:srgbClr val="78BC2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87F2A34-A2CF-68A8-77F1-32E0C0304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619" y="0"/>
            <a:ext cx="2534004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26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D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B4F1BC-1BE9-7BB4-E792-2FFE9D7DE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8EFB78-5E56-640B-ED44-7DC34E35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3553"/>
            <a:ext cx="5257800" cy="606352"/>
          </a:xfrm>
        </p:spPr>
        <p:txBody>
          <a:bodyPr anchor="t">
            <a:normAutofit/>
          </a:bodyPr>
          <a:lstStyle/>
          <a:p>
            <a:r>
              <a:rPr lang="nb-NO" sz="2400" dirty="0"/>
              <a:t>Effekten med bedre folkehelse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7B53924-E639-DA2E-67A8-659298F10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9906"/>
            <a:ext cx="5402344" cy="3274792"/>
          </a:xfrm>
        </p:spPr>
        <p:txBody>
          <a:bodyPr>
            <a:normAutofit/>
          </a:bodyPr>
          <a:lstStyle/>
          <a:p>
            <a:r>
              <a:rPr lang="nb-NO" sz="2400" dirty="0">
                <a:effectLst/>
                <a:latin typeface="Arial" panose="020B0604020202020204" pitchFamily="34" charset="0"/>
              </a:rPr>
              <a:t>Bedre helse og fysisk form</a:t>
            </a:r>
          </a:p>
          <a:p>
            <a:r>
              <a:rPr lang="nb-NO" sz="2400" dirty="0">
                <a:effectLst/>
                <a:latin typeface="Arial" panose="020B0604020202020204" pitchFamily="34" charset="0"/>
              </a:rPr>
              <a:t>Forebygger sykdom og plager</a:t>
            </a:r>
          </a:p>
          <a:p>
            <a:r>
              <a:rPr lang="nb-NO" sz="2400" dirty="0">
                <a:effectLst/>
                <a:latin typeface="Arial" panose="020B0604020202020204" pitchFamily="34" charset="0"/>
              </a:rPr>
              <a:t>Bedre humør og bedre søvn</a:t>
            </a:r>
          </a:p>
          <a:p>
            <a:r>
              <a:rPr lang="nb-NO" sz="2400" dirty="0">
                <a:effectLst/>
                <a:latin typeface="Arial" panose="020B0604020202020204" pitchFamily="34" charset="0"/>
              </a:rPr>
              <a:t>Mindre sykefravær</a:t>
            </a:r>
          </a:p>
          <a:p>
            <a:r>
              <a:rPr lang="nb-NO" sz="2400" dirty="0">
                <a:effectLst/>
                <a:latin typeface="Arial" panose="020B0604020202020204" pitchFamily="34" charset="0"/>
              </a:rPr>
              <a:t>Føle mestring</a:t>
            </a:r>
          </a:p>
          <a:p>
            <a:r>
              <a:rPr lang="nb-NO" sz="2400" dirty="0">
                <a:effectLst/>
                <a:latin typeface="Arial" panose="020B0604020202020204" pitchFamily="34" charset="0"/>
              </a:rPr>
              <a:t>Større livskvalitet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5BCEA37-72BF-8119-265B-12069FE76C2E}"/>
              </a:ext>
            </a:extLst>
          </p:cNvPr>
          <p:cNvSpPr/>
          <p:nvPr/>
        </p:nvSpPr>
        <p:spPr>
          <a:xfrm rot="396325">
            <a:off x="6829259" y="1663172"/>
            <a:ext cx="5702721" cy="3570892"/>
          </a:xfrm>
          <a:prstGeom prst="rect">
            <a:avLst/>
          </a:prstGeom>
          <a:noFill/>
          <a:ln w="25400">
            <a:solidFill>
              <a:srgbClr val="00A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22E99C3-99AA-D5AF-2C01-26F418498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423" y="1946729"/>
            <a:ext cx="5490200" cy="327479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104BC89F-E44C-CC6C-B63D-5CBD04F3C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619" y="0"/>
            <a:ext cx="2534004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8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83BF56-A318-AF92-847E-A32751EDA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482138-EAA3-B2C4-3FED-C5812CB4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7" y="740676"/>
            <a:ext cx="5257800" cy="606352"/>
          </a:xfrm>
        </p:spPr>
        <p:txBody>
          <a:bodyPr anchor="t">
            <a:normAutofit fontScale="90000"/>
          </a:bodyPr>
          <a:lstStyle/>
          <a:p>
            <a:r>
              <a:rPr lang="nb-NO" sz="2400" dirty="0"/>
              <a:t>Harstad Skifest</a:t>
            </a:r>
            <a:br>
              <a:rPr lang="nb-NO" sz="2400" dirty="0"/>
            </a:br>
            <a:br>
              <a:rPr lang="nb-NO" sz="2400" dirty="0"/>
            </a:br>
            <a:r>
              <a:rPr lang="nb-NO" sz="2400" dirty="0"/>
              <a:t>Arrangør: Medkila Skilag og </a:t>
            </a:r>
            <a:r>
              <a:rPr lang="nb-NO" sz="2400" dirty="0" err="1"/>
              <a:t>Kilkam</a:t>
            </a:r>
            <a:r>
              <a:rPr lang="nb-NO" sz="2400" dirty="0"/>
              <a:t> </a:t>
            </a:r>
            <a:br>
              <a:rPr lang="nb-NO" sz="2400" dirty="0"/>
            </a:br>
            <a:br>
              <a:rPr lang="nb-NO" sz="2400" dirty="0"/>
            </a:br>
            <a:br>
              <a:rPr lang="nb-NO" sz="2400" dirty="0"/>
            </a:br>
            <a:endParaRPr lang="nb-NO" sz="24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9024EA-52D6-D046-4B66-92C17EFC1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74" y="2047156"/>
            <a:ext cx="5907024" cy="3274792"/>
          </a:xfrm>
        </p:spPr>
        <p:txBody>
          <a:bodyPr>
            <a:normAutofit fontScale="92500"/>
          </a:bodyPr>
          <a:lstStyle/>
          <a:p>
            <a:r>
              <a:rPr lang="nb-NO" sz="2400" dirty="0"/>
              <a:t>Skifest! 7.Mars</a:t>
            </a:r>
          </a:p>
          <a:p>
            <a:r>
              <a:rPr lang="nb-NO" sz="2400" dirty="0"/>
              <a:t>Turløp – 12, 21 og 42 km + barneløype</a:t>
            </a:r>
          </a:p>
          <a:p>
            <a:r>
              <a:rPr lang="nb-NO" sz="2400" dirty="0"/>
              <a:t>Fra Folkeparken til Sykkelparken</a:t>
            </a:r>
          </a:p>
          <a:p>
            <a:r>
              <a:rPr lang="nb-NO" sz="2400" dirty="0"/>
              <a:t>Løype for alle – Rundløype på 8-10 km.</a:t>
            </a:r>
          </a:p>
          <a:p>
            <a:r>
              <a:rPr lang="nb-NO" sz="2400" dirty="0"/>
              <a:t>Kafe, grilling og premieutdeling </a:t>
            </a:r>
            <a:r>
              <a:rPr lang="nb-NO" sz="2400" dirty="0" err="1"/>
              <a:t>Sykkelhus</a:t>
            </a:r>
            <a:endParaRPr lang="nb-NO" sz="2400" dirty="0"/>
          </a:p>
          <a:p>
            <a:r>
              <a:rPr lang="nb-NO" sz="2400" dirty="0" err="1"/>
              <a:t>Afterski</a:t>
            </a:r>
            <a:r>
              <a:rPr lang="nb-NO" sz="2400" dirty="0"/>
              <a:t> – Verftet fra </a:t>
            </a:r>
            <a:r>
              <a:rPr lang="nb-NO" sz="2400" dirty="0" err="1"/>
              <a:t>kl</a:t>
            </a:r>
            <a:r>
              <a:rPr lang="nb-NO" sz="2400" dirty="0"/>
              <a:t> 20:00 – «siste drikkestasjon»</a:t>
            </a:r>
          </a:p>
          <a:p>
            <a:r>
              <a:rPr lang="nb-NO" sz="2400" dirty="0"/>
              <a:t>Folkefest.</a:t>
            </a:r>
          </a:p>
          <a:p>
            <a:endParaRPr lang="nb-NO" sz="2400" dirty="0"/>
          </a:p>
          <a:p>
            <a:endParaRPr lang="nb-NO" sz="2400" dirty="0"/>
          </a:p>
          <a:p>
            <a:pPr marL="0" indent="0">
              <a:buNone/>
            </a:pPr>
            <a:endParaRPr lang="nb-NO" sz="2400" dirty="0">
              <a:effectLst/>
              <a:latin typeface="Arial" panose="020B0604020202020204" pitchFamily="34" charset="0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AEBBCB81-95A3-9C35-5EC1-EE8396500570}"/>
              </a:ext>
            </a:extLst>
          </p:cNvPr>
          <p:cNvSpPr/>
          <p:nvPr/>
        </p:nvSpPr>
        <p:spPr>
          <a:xfrm rot="396325">
            <a:off x="6829259" y="1663172"/>
            <a:ext cx="5702721" cy="3570892"/>
          </a:xfrm>
          <a:prstGeom prst="rect">
            <a:avLst/>
          </a:prstGeom>
          <a:noFill/>
          <a:ln w="25400">
            <a:solidFill>
              <a:srgbClr val="00A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84ED9F-BFEC-1214-C499-E6EE7D2D01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891" y="1606542"/>
            <a:ext cx="5573109" cy="371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6A2D3172-9DF9-6C06-6B22-217257849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619" y="0"/>
            <a:ext cx="2534004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38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FD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F96DD2-A3DC-B508-4A7B-A33C95ECC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o photo description available.">
            <a:extLst>
              <a:ext uri="{FF2B5EF4-FFF2-40B4-BE49-F238E27FC236}">
                <a16:creationId xmlns:a16="http://schemas.microsoft.com/office/drawing/2014/main" id="{6C6513CE-C265-8FA1-E5E6-DFEC55C2C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612" y="1694960"/>
            <a:ext cx="2869554" cy="3580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E319E6C4-42B3-2668-503B-4D2F866E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582627"/>
            <a:ext cx="5683175" cy="764401"/>
          </a:xfrm>
        </p:spPr>
        <p:txBody>
          <a:bodyPr anchor="t">
            <a:normAutofit fontScale="90000"/>
          </a:bodyPr>
          <a:lstStyle/>
          <a:p>
            <a:r>
              <a:rPr lang="nb-NO" sz="2400" dirty="0"/>
              <a:t>Harstad Skifest</a:t>
            </a:r>
            <a:br>
              <a:rPr lang="nb-NO" sz="2400" dirty="0"/>
            </a:br>
            <a:br>
              <a:rPr lang="nb-NO" sz="2400" dirty="0"/>
            </a:br>
            <a:r>
              <a:rPr lang="nb-NO" sz="2400" dirty="0"/>
              <a:t>Intensjonen var å lage skiarrangement for «alle», uansett nivå og alder! </a:t>
            </a:r>
            <a:br>
              <a:rPr lang="nb-NO" sz="2400" dirty="0"/>
            </a:br>
            <a:br>
              <a:rPr lang="nb-NO" sz="2400" dirty="0"/>
            </a:br>
            <a:br>
              <a:rPr lang="nb-NO" sz="2400" dirty="0"/>
            </a:br>
            <a:endParaRPr lang="nb-NO" sz="24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427A199-8B15-D9DC-E122-400C46AD6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73" y="2047156"/>
            <a:ext cx="6769401" cy="3274792"/>
          </a:xfrm>
        </p:spPr>
        <p:txBody>
          <a:bodyPr>
            <a:normAutofit fontScale="92500" lnSpcReduction="10000"/>
          </a:bodyPr>
          <a:lstStyle/>
          <a:p>
            <a:r>
              <a:rPr lang="nb-NO" sz="2400" dirty="0"/>
              <a:t>Ta ned alvoret</a:t>
            </a:r>
          </a:p>
          <a:p>
            <a:r>
              <a:rPr lang="nb-NO" sz="2400" dirty="0"/>
              <a:t>Innledende strategi; Få «Harstad» til å </a:t>
            </a:r>
            <a:r>
              <a:rPr lang="nb-NO" sz="2400" dirty="0" err="1"/>
              <a:t>å</a:t>
            </a:r>
            <a:r>
              <a:rPr lang="nb-NO" sz="2400" dirty="0"/>
              <a:t> delta.</a:t>
            </a:r>
          </a:p>
          <a:p>
            <a:r>
              <a:rPr lang="nb-NO" sz="2400" dirty="0"/>
              <a:t>Videre strategi; Invitere regionen og resten av verden</a:t>
            </a:r>
          </a:p>
          <a:p>
            <a:r>
              <a:rPr lang="nb-NO" sz="2400" dirty="0"/>
              <a:t>Utkledning med premie til best utledde.</a:t>
            </a:r>
          </a:p>
          <a:p>
            <a:r>
              <a:rPr lang="nb-NO" sz="2400" dirty="0"/>
              <a:t>Løype – Ingen krav til ekstreme skiferdigheter</a:t>
            </a:r>
          </a:p>
          <a:p>
            <a:r>
              <a:rPr lang="nb-NO" sz="2400" dirty="0"/>
              <a:t>Solide trekkepremier – trekkes på startnummer</a:t>
            </a:r>
          </a:p>
          <a:p>
            <a:r>
              <a:rPr lang="nb-NO" sz="2400" dirty="0"/>
              <a:t>Trippelkonsept tre konkurranse – alltid et treningsmål</a:t>
            </a:r>
          </a:p>
          <a:p>
            <a:endParaRPr lang="nb-NO" sz="2400" dirty="0"/>
          </a:p>
          <a:p>
            <a:endParaRPr lang="nb-NO" sz="2400" dirty="0"/>
          </a:p>
          <a:p>
            <a:pPr marL="0" indent="0">
              <a:buNone/>
            </a:pPr>
            <a:endParaRPr lang="nb-NO" sz="2400" dirty="0">
              <a:effectLst/>
              <a:latin typeface="Arial" panose="020B0604020202020204" pitchFamily="34" charset="0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0C9A6951-A33C-75AB-8B8F-6A4BB21567AB}"/>
              </a:ext>
            </a:extLst>
          </p:cNvPr>
          <p:cNvSpPr/>
          <p:nvPr/>
        </p:nvSpPr>
        <p:spPr>
          <a:xfrm rot="396325">
            <a:off x="6829259" y="1663172"/>
            <a:ext cx="5702721" cy="3570892"/>
          </a:xfrm>
          <a:prstGeom prst="rect">
            <a:avLst/>
          </a:prstGeom>
          <a:noFill/>
          <a:ln w="25400">
            <a:solidFill>
              <a:srgbClr val="00A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941BB34-4E27-2E74-30D1-A8AC1CF05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619" y="0"/>
            <a:ext cx="2534004" cy="2562583"/>
          </a:xfrm>
          <a:prstGeom prst="rect">
            <a:avLst/>
          </a:prstGeom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07FB2457-5192-CB6D-16D1-CAC3FC9EA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484" y="321344"/>
            <a:ext cx="2770131" cy="3693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9BE61001-B8F0-B042-9979-398426EA6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51" y="2841612"/>
            <a:ext cx="2781067" cy="2429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439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E89C3F-CAEB-F5DE-3E42-3FA190356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500A7B-2B98-DEC2-7869-C141EE986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9" y="238069"/>
            <a:ext cx="4787887" cy="1726659"/>
          </a:xfrm>
          <a:solidFill>
            <a:srgbClr val="E5EFD1">
              <a:alpha val="41000"/>
            </a:srgbClr>
          </a:solidFill>
          <a:effectLst>
            <a:softEdge rad="63500"/>
          </a:effectLst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</a:pPr>
            <a:r>
              <a:rPr lang="nb-NO" sz="2400" dirty="0">
                <a:ea typeface="+mn-ea"/>
              </a:rPr>
              <a:t>Harstad Skifest</a:t>
            </a:r>
            <a:br>
              <a:rPr lang="nb-NO" sz="2400" dirty="0">
                <a:ea typeface="+mn-ea"/>
              </a:rPr>
            </a:br>
            <a:br>
              <a:rPr lang="nb-NO" sz="2400" dirty="0">
                <a:ea typeface="+mn-ea"/>
              </a:rPr>
            </a:br>
            <a:r>
              <a:rPr lang="nb-NO" sz="2400" dirty="0">
                <a:ea typeface="+mn-ea"/>
              </a:rPr>
              <a:t>Arrangementet skal også relevant for de som ønsker å konkurrere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9F5B09A-E259-F6CC-8DD5-481D437D9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9" y="2047156"/>
            <a:ext cx="6769401" cy="3274792"/>
          </a:xfrm>
          <a:solidFill>
            <a:srgbClr val="E5EFD1">
              <a:alpha val="41000"/>
            </a:srgbClr>
          </a:solidFill>
        </p:spPr>
        <p:txBody>
          <a:bodyPr>
            <a:normAutofit/>
          </a:bodyPr>
          <a:lstStyle/>
          <a:p>
            <a:r>
              <a:rPr lang="nb-NO" sz="2400" dirty="0"/>
              <a:t>Pengepremier for 1. til 3.plass.</a:t>
            </a:r>
          </a:p>
          <a:p>
            <a:r>
              <a:rPr lang="nb-NO" sz="2400" dirty="0"/>
              <a:t>21 og 42 km på tid.</a:t>
            </a:r>
          </a:p>
          <a:p>
            <a:r>
              <a:rPr lang="nb-NO" sz="2400" dirty="0"/>
              <a:t>Turrenn cup.</a:t>
            </a:r>
          </a:p>
          <a:p>
            <a:r>
              <a:rPr lang="nb-NO" sz="2400" dirty="0"/>
              <a:t>Høye krav til kvalitet for gjennomføring av arrangement.</a:t>
            </a:r>
          </a:p>
          <a:p>
            <a:r>
              <a:rPr lang="nb-NO" sz="2400" dirty="0"/>
              <a:t>Arrangører med god erfaring med referanser fra NM, NNM, KM mv.</a:t>
            </a:r>
          </a:p>
          <a:p>
            <a:endParaRPr lang="nb-NO" sz="2400" dirty="0"/>
          </a:p>
          <a:p>
            <a:endParaRPr lang="nb-NO" sz="2400" dirty="0"/>
          </a:p>
          <a:p>
            <a:endParaRPr lang="nb-NO" sz="2400" dirty="0"/>
          </a:p>
          <a:p>
            <a:pPr marL="0" indent="0">
              <a:buNone/>
            </a:pPr>
            <a:endParaRPr lang="nb-NO" sz="2400" dirty="0">
              <a:effectLst/>
              <a:latin typeface="Arial" panose="020B0604020202020204" pitchFamily="34" charset="0"/>
            </a:endParaRP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26FFD9CA-1AFA-49FE-0EB9-217979CC04AB}"/>
              </a:ext>
            </a:extLst>
          </p:cNvPr>
          <p:cNvSpPr/>
          <p:nvPr/>
        </p:nvSpPr>
        <p:spPr>
          <a:xfrm rot="396325">
            <a:off x="6829259" y="1663172"/>
            <a:ext cx="5702721" cy="3570892"/>
          </a:xfrm>
          <a:prstGeom prst="rect">
            <a:avLst/>
          </a:prstGeom>
          <a:noFill/>
          <a:ln w="25400">
            <a:solidFill>
              <a:srgbClr val="00A2E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ACE607E-4CB1-E636-72CE-28C4B557D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798" y="724288"/>
            <a:ext cx="4594193" cy="512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B4C7563-EBCB-E07E-71A5-F787AD9EC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0619" y="0"/>
            <a:ext cx="2534004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75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9790</TotalTime>
  <Words>658</Words>
  <Application>Microsoft Office PowerPoint</Application>
  <PresentationFormat>Widescreen</PresentationFormat>
  <Paragraphs>108</Paragraphs>
  <Slides>18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18</vt:i4>
      </vt:variant>
    </vt:vector>
  </HeadingPairs>
  <TitlesOfParts>
    <vt:vector size="22" baseType="lpstr">
      <vt:lpstr>Aptos</vt:lpstr>
      <vt:lpstr>Arial</vt:lpstr>
      <vt:lpstr>Wingdings</vt:lpstr>
      <vt:lpstr>Office-tema</vt:lpstr>
      <vt:lpstr>PowerPoint-presentasjon</vt:lpstr>
      <vt:lpstr>PowerPoint-presentasjon</vt:lpstr>
      <vt:lpstr>Fire samarbeidsaktører</vt:lpstr>
      <vt:lpstr>Trippelaktivitetene:</vt:lpstr>
      <vt:lpstr>Vår visjon:</vt:lpstr>
      <vt:lpstr>Effekten med bedre folkehelse</vt:lpstr>
      <vt:lpstr>Harstad Skifest  Arrangør: Medkila Skilag og Kilkam    </vt:lpstr>
      <vt:lpstr>Harstad Skifest  Intensjonen var å lage skiarrangement for «alle», uansett nivå og alder!    </vt:lpstr>
      <vt:lpstr>Harstad Skifest  Arrangementet skal også relevant for de som ønsker å konkurrere</vt:lpstr>
      <vt:lpstr>Harstad Skifest  For tilreisende</vt:lpstr>
      <vt:lpstr>Harstad Skifest / Harstadtrippelen  Målrettet markedsføring/SoMe   </vt:lpstr>
      <vt:lpstr>Harstad Skifest / Harstadtrippelen  Afterski, Afterbike, Bankett    </vt:lpstr>
      <vt:lpstr>Trippelaktivitetene: Sykkel - MTB  Arrangør: Harstad Sykkelklubb (HCK)   </vt:lpstr>
      <vt:lpstr>Trippelaktivitetene: Summit (terreng/fjell løp)  Arrangør: Team 68’47   </vt:lpstr>
      <vt:lpstr>Trippel-ambisjonen</vt:lpstr>
      <vt:lpstr>Ambisjon om flest mulig!</vt:lpstr>
      <vt:lpstr>Sluttappell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Sondre Berntsen</dc:creator>
  <cp:lastModifiedBy>øyvind marskar</cp:lastModifiedBy>
  <cp:revision>9</cp:revision>
  <dcterms:created xsi:type="dcterms:W3CDTF">2024-08-15T11:22:09Z</dcterms:created>
  <dcterms:modified xsi:type="dcterms:W3CDTF">2025-10-31T22:14:07Z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b91ea28-dca1-4266-a4f7-ebceb983bddc_Enabled">
    <vt:lpwstr>true</vt:lpwstr>
  </property>
  <property fmtid="{D5CDD505-2E9C-101B-9397-08002B2CF9AE}" pid="3" name="MSIP_Label_cb91ea28-dca1-4266-a4f7-ebceb983bddc_SetDate">
    <vt:lpwstr>2024-09-16T18:43:26Z</vt:lpwstr>
  </property>
  <property fmtid="{D5CDD505-2E9C-101B-9397-08002B2CF9AE}" pid="4" name="MSIP_Label_cb91ea28-dca1-4266-a4f7-ebceb983bddc_Method">
    <vt:lpwstr>Privileged</vt:lpwstr>
  </property>
  <property fmtid="{D5CDD505-2E9C-101B-9397-08002B2CF9AE}" pid="5" name="MSIP_Label_cb91ea28-dca1-4266-a4f7-ebceb983bddc_Name">
    <vt:lpwstr>Public</vt:lpwstr>
  </property>
  <property fmtid="{D5CDD505-2E9C-101B-9397-08002B2CF9AE}" pid="6" name="MSIP_Label_cb91ea28-dca1-4266-a4f7-ebceb983bddc_SiteId">
    <vt:lpwstr>4cbfea0a-b872-47f0-b51c-1c64953c3f0b</vt:lpwstr>
  </property>
  <property fmtid="{D5CDD505-2E9C-101B-9397-08002B2CF9AE}" pid="7" name="MSIP_Label_cb91ea28-dca1-4266-a4f7-ebceb983bddc_ActionId">
    <vt:lpwstr>bcddf1c1-cc6b-4971-85ff-96ef602b812c</vt:lpwstr>
  </property>
  <property fmtid="{D5CDD505-2E9C-101B-9397-08002B2CF9AE}" pid="8" name="MSIP_Label_cb91ea28-dca1-4266-a4f7-ebceb983bddc_ContentBits">
    <vt:lpwstr>0</vt:lpwstr>
  </property>
</Properties>
</file>