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ppt/media/image23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305" r:id="rId3"/>
    <p:sldId id="301" r:id="rId4"/>
    <p:sldId id="302" r:id="rId5"/>
    <p:sldId id="303" r:id="rId6"/>
    <p:sldId id="300" r:id="rId7"/>
    <p:sldId id="343" r:id="rId8"/>
    <p:sldId id="309" r:id="rId9"/>
    <p:sldId id="308" r:id="rId10"/>
    <p:sldId id="312" r:id="rId11"/>
    <p:sldId id="311" r:id="rId12"/>
    <p:sldId id="344" r:id="rId13"/>
    <p:sldId id="338" r:id="rId14"/>
    <p:sldId id="339" r:id="rId15"/>
    <p:sldId id="310" r:id="rId16"/>
    <p:sldId id="334" r:id="rId17"/>
    <p:sldId id="340" r:id="rId18"/>
    <p:sldId id="341" r:id="rId19"/>
    <p:sldId id="342" r:id="rId20"/>
    <p:sldId id="299" r:id="rId21"/>
    <p:sldId id="325" r:id="rId22"/>
    <p:sldId id="326" r:id="rId23"/>
    <p:sldId id="328" r:id="rId24"/>
    <p:sldId id="329" r:id="rId25"/>
    <p:sldId id="330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8785F-2E6C-4083-974B-88948B5EE083}" v="23" dt="2022-02-10T15:15:45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0" autoAdjust="0"/>
    <p:restoredTop sz="94676" autoAdjust="0"/>
  </p:normalViewPr>
  <p:slideViewPr>
    <p:cSldViewPr>
      <p:cViewPr varScale="1">
        <p:scale>
          <a:sx n="135" d="100"/>
          <a:sy n="135" d="100"/>
        </p:scale>
        <p:origin x="5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149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3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5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75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28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76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40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56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7A275C-3AD4-456B-B660-341817EAE081}" type="datetimeFigureOut">
              <a:rPr lang="nb-NO" smtClean="0"/>
              <a:t>01.02.2024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2B1C3-B66A-4CF3-9335-0125C27122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2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r.no/nb/detaljer/tabell/1-2809239/Norge/Akershus/Nes/Sagvang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051377"/>
            <a:ext cx="7772400" cy="72008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b="1" dirty="0"/>
              <a:t>Lagledermøte </a:t>
            </a:r>
            <a:r>
              <a:rPr lang="nb-NO" b="1" dirty="0" err="1"/>
              <a:t>Equinor</a:t>
            </a:r>
            <a:r>
              <a:rPr lang="nb-NO" b="1" dirty="0"/>
              <a:t> NC Nes</a:t>
            </a:r>
            <a:r>
              <a:rPr lang="nb-NO" sz="6000" b="1" dirty="0"/>
              <a:t>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/>
          </a:bodyPr>
          <a:lstStyle/>
          <a:p>
            <a:r>
              <a:rPr lang="nb-NO" sz="4800" dirty="0"/>
              <a:t>Statoil Norgescup junior</a:t>
            </a:r>
          </a:p>
          <a:p>
            <a:r>
              <a:rPr lang="nb-NO" sz="4800" dirty="0"/>
              <a:t>Nes skianlegg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45CAE5-4CC6-4F83-A385-9E53FB3C6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6832600" cy="31242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93AA38D-A2D8-4C94-A8CB-F03CC23D7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AB1F4381-6C3D-6538-85C3-B8147190E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C069884-CD9D-BC2A-4840-B65AD1A48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868684"/>
            <a:ext cx="1312683" cy="689596"/>
          </a:xfrm>
          <a:prstGeom prst="rect">
            <a:avLst/>
          </a:prstGeom>
        </p:spPr>
      </p:pic>
      <p:pic>
        <p:nvPicPr>
          <p:cNvPr id="6" name="Bilde 5" descr="Forhåndsvisning av bilde">
            <a:extLst>
              <a:ext uri="{FF2B5EF4-FFF2-40B4-BE49-F238E27FC236}">
                <a16:creationId xmlns:a16="http://schemas.microsoft.com/office/drawing/2014/main" id="{FD8B6394-37E3-CF2D-BC6B-F920A6D57B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10" y="426137"/>
            <a:ext cx="1103921" cy="109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20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051377"/>
            <a:ext cx="7772400" cy="72008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Fristil lørdag 3.februar</a:t>
            </a:r>
            <a:endParaRPr lang="nb-NO" sz="6000" b="1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9979"/>
            <a:ext cx="1577090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 descr="Skiforbundets merkevare og visuelle profil">
            <a:extLst>
              <a:ext uri="{FF2B5EF4-FFF2-40B4-BE49-F238E27FC236}">
                <a16:creationId xmlns:a16="http://schemas.microsoft.com/office/drawing/2014/main" id="{4718DF6E-21B0-0CBA-3ACA-4A979AAA8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B4773CD-C48C-5FA4-97E3-2E33B9709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814867"/>
            <a:ext cx="1312683" cy="68959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24A4FED-0987-24AF-B6BA-0F2F69414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F8BCDE6-B0E3-D404-391F-6A06F8F06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235" y="3429000"/>
            <a:ext cx="5466962" cy="15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4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051377"/>
            <a:ext cx="7772400" cy="72008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Klassisk søndag 4.februar</a:t>
            </a:r>
            <a:endParaRPr lang="nb-NO" sz="6000" b="1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74" y="223212"/>
            <a:ext cx="1505082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33AD5969-28ED-6F25-6391-B77B89B7A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2D4DFE6-4CA7-335A-D580-FADCC114E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03" y="798748"/>
            <a:ext cx="1312683" cy="68959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4FF2D8B-C508-65D8-69AC-DD4B73F98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E82C01D-94EC-4AB6-680F-B217AE5D0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235" y="3429000"/>
            <a:ext cx="5466962" cy="15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1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74" y="223212"/>
            <a:ext cx="1505082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33AD5969-28ED-6F25-6391-B77B89B7A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2D4DFE6-4CA7-335A-D580-FADCC114E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03" y="798748"/>
            <a:ext cx="1312683" cy="68959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886C7C1-947D-B8C1-FED2-8A27C2453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A7CA2C5-A577-A5D2-40E0-0F73676DE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49" y="1670377"/>
            <a:ext cx="7792817" cy="50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DA93420-CEA7-7C3F-315E-DB30C023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472"/>
            <a:ext cx="9144000" cy="58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6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2182CCA-7B97-BA93-E6EC-C1762910A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472"/>
            <a:ext cx="9144000" cy="58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746780"/>
            <a:ext cx="7772400" cy="72008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b="1" dirty="0"/>
            </a:br>
            <a:r>
              <a:rPr lang="nb-NO" b="1" dirty="0"/>
              <a:t>Løyper og preparering</a:t>
            </a:r>
            <a:endParaRPr lang="nb-NO" sz="6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8978514" cy="3940726"/>
          </a:xfrm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2800" dirty="0"/>
              <a:t>Løpere må informere seg godt om rett løype.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2800" dirty="0"/>
              <a:t>Preparering fredag ingen spor, 3 spor oppløp.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2800" dirty="0"/>
              <a:t>Preparering lørdag ingen spor, 3 spor oppløp.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2800" dirty="0"/>
              <a:t>Preparering søndag 2 spor, markering i svinger uten spor, 3 spor oppløp.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2800" dirty="0"/>
              <a:t>Sporene settes ut fra værforhold.</a:t>
            </a:r>
          </a:p>
          <a:p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9979"/>
            <a:ext cx="1577090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7CD08EB9-BFD1-B51C-A6D7-E92D1CDD6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1B19381-AFD9-B357-4224-DDC1817FC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35" y="726091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1341A94-661A-D913-BB3B-9CCCF678A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77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876FA1F-56B8-2AB5-325E-95024441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21"/>
            <a:ext cx="9144000" cy="64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5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, skjermbilde, diagram&#10;&#10;Automatisk generert beskrivelse">
            <a:extLst>
              <a:ext uri="{FF2B5EF4-FFF2-40B4-BE49-F238E27FC236}">
                <a16:creationId xmlns:a16="http://schemas.microsoft.com/office/drawing/2014/main" id="{41919FEC-B947-A881-874B-6672952DF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21"/>
            <a:ext cx="9144000" cy="64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1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, diagram, skjermbilde&#10;&#10;Automatisk generert beskrivelse">
            <a:extLst>
              <a:ext uri="{FF2B5EF4-FFF2-40B4-BE49-F238E27FC236}">
                <a16:creationId xmlns:a16="http://schemas.microsoft.com/office/drawing/2014/main" id="{B376E61C-CB5A-F1EB-C443-29EA8ED08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21"/>
            <a:ext cx="9144000" cy="64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, Font, skjermbilde&#10;&#10;Automatisk generert beskrivelse">
            <a:extLst>
              <a:ext uri="{FF2B5EF4-FFF2-40B4-BE49-F238E27FC236}">
                <a16:creationId xmlns:a16="http://schemas.microsoft.com/office/drawing/2014/main" id="{A8FB5C4E-DA01-F395-8EA7-7FE6BADA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21"/>
            <a:ext cx="9144000" cy="64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9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6000" b="1" dirty="0"/>
            </a:br>
            <a:br>
              <a:rPr lang="nb-NO" sz="6000" b="1" dirty="0"/>
            </a:br>
            <a:br>
              <a:rPr lang="nb-NO" sz="1200" b="1" dirty="0"/>
            </a:br>
            <a:br>
              <a:rPr lang="nb-NO" sz="1200" b="1" dirty="0"/>
            </a:br>
            <a:br>
              <a:rPr lang="nb-NO" sz="1200" b="1" dirty="0"/>
            </a:br>
            <a:br>
              <a:rPr lang="nb-NO" sz="1200" b="1" dirty="0"/>
            </a:br>
            <a:r>
              <a:rPr lang="nb-NO" sz="4000" b="1" dirty="0"/>
              <a:t>Opprop</a:t>
            </a:r>
          </a:p>
        </p:txBody>
      </p:sp>
      <p:sp>
        <p:nvSpPr>
          <p:cNvPr id="3" name="Undertittel 2"/>
          <p:cNvSpPr>
            <a:spLocks noGrp="1"/>
          </p:cNvSpPr>
          <p:nvPr>
            <p:ph sz="half" idx="1"/>
          </p:nvPr>
        </p:nvSpPr>
        <p:spPr>
          <a:xfrm>
            <a:off x="672243" y="2420888"/>
            <a:ext cx="3886200" cy="4071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/>
              <a:t>• Agder og Rogaland     </a:t>
            </a:r>
          </a:p>
          <a:p>
            <a:pPr marL="0" indent="0">
              <a:buNone/>
            </a:pPr>
            <a:r>
              <a:rPr lang="nb-NO" sz="2400" b="1" dirty="0"/>
              <a:t>• Akershus</a:t>
            </a:r>
          </a:p>
          <a:p>
            <a:pPr marL="0" indent="0">
              <a:buNone/>
            </a:pPr>
            <a:r>
              <a:rPr lang="nb-NO" sz="2400" b="1" dirty="0"/>
              <a:t>• Buskerud</a:t>
            </a:r>
          </a:p>
          <a:p>
            <a:pPr marL="0" indent="0">
              <a:buNone/>
            </a:pPr>
            <a:r>
              <a:rPr lang="nb-NO" sz="2400" b="1" dirty="0"/>
              <a:t>• Finnmark</a:t>
            </a:r>
          </a:p>
          <a:p>
            <a:pPr marL="0" indent="0">
              <a:buNone/>
            </a:pPr>
            <a:r>
              <a:rPr lang="nb-NO" sz="2400" b="1" dirty="0"/>
              <a:t>• Hedmark</a:t>
            </a:r>
          </a:p>
          <a:p>
            <a:pPr marL="0" indent="0">
              <a:buNone/>
            </a:pPr>
            <a:r>
              <a:rPr lang="nb-NO" sz="2400" b="1" dirty="0"/>
              <a:t>• Hordaland</a:t>
            </a:r>
          </a:p>
          <a:p>
            <a:pPr marL="0" indent="0">
              <a:buNone/>
            </a:pPr>
            <a:r>
              <a:rPr lang="nb-NO" sz="2400" b="1" dirty="0"/>
              <a:t>• Møre og Romsdal</a:t>
            </a:r>
          </a:p>
          <a:p>
            <a:pPr marL="0" indent="0">
              <a:buNone/>
            </a:pPr>
            <a:r>
              <a:rPr lang="nb-NO" sz="2400" b="1" dirty="0"/>
              <a:t>• Nordland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42BD4E5-1D2B-D1F9-DC03-C5A694573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4345" y="2382283"/>
            <a:ext cx="3886200" cy="4071352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/>
              <a:t>• Nord-Trøndelag</a:t>
            </a:r>
          </a:p>
          <a:p>
            <a:pPr marL="0" indent="0">
              <a:buNone/>
            </a:pPr>
            <a:r>
              <a:rPr lang="nb-NO" sz="2400" b="1" dirty="0"/>
              <a:t>• Oppland</a:t>
            </a:r>
          </a:p>
          <a:p>
            <a:pPr marL="0" indent="0">
              <a:buNone/>
            </a:pPr>
            <a:r>
              <a:rPr lang="nb-NO" sz="2400" b="1" dirty="0"/>
              <a:t>• Oslo</a:t>
            </a:r>
          </a:p>
          <a:p>
            <a:pPr marL="0" indent="0">
              <a:buNone/>
            </a:pPr>
            <a:r>
              <a:rPr lang="nb-NO" sz="2400" b="1" dirty="0"/>
              <a:t>• Sogn og Fjordane</a:t>
            </a:r>
          </a:p>
          <a:p>
            <a:pPr marL="0" indent="0">
              <a:buNone/>
            </a:pPr>
            <a:r>
              <a:rPr lang="nb-NO" sz="2400" b="1" dirty="0"/>
              <a:t>• Sør-Trøndelag</a:t>
            </a:r>
          </a:p>
          <a:p>
            <a:pPr marL="0" indent="0">
              <a:buNone/>
            </a:pPr>
            <a:r>
              <a:rPr lang="nb-NO" sz="2400" b="1" dirty="0"/>
              <a:t>• Troms</a:t>
            </a:r>
          </a:p>
          <a:p>
            <a:pPr marL="0" indent="0">
              <a:buNone/>
            </a:pPr>
            <a:r>
              <a:rPr lang="nb-NO" sz="2400" b="1" dirty="0"/>
              <a:t>• Vestfold og Telemark</a:t>
            </a:r>
          </a:p>
          <a:p>
            <a:pPr marL="0" indent="0">
              <a:buNone/>
            </a:pPr>
            <a:r>
              <a:rPr lang="nb-NO" sz="2400" b="1" dirty="0"/>
              <a:t>• Østfold</a:t>
            </a:r>
          </a:p>
          <a:p>
            <a:endParaRPr lang="nb-NO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04" y="330820"/>
            <a:ext cx="1571876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D80D1DB3-248A-E95A-1250-53F6A3F69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A914361-249E-A16E-E04B-07DF3A349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43" y="873861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A9D2988-0AD1-3CE9-BCFF-B34F4D2B9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45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768620"/>
            <a:ext cx="7772400" cy="540657"/>
          </a:xfrm>
        </p:spPr>
        <p:txBody>
          <a:bodyPr>
            <a:normAutofit fontScale="90000"/>
          </a:bodyPr>
          <a:lstStyle/>
          <a:p>
            <a:r>
              <a:rPr lang="nb-NO" sz="4400" dirty="0"/>
              <a:t>Tilgang til løypa</a:t>
            </a:r>
            <a:endParaRPr lang="nb-NO" sz="6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1520" y="2309277"/>
            <a:ext cx="8568952" cy="4548723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nb-NO" sz="5000" dirty="0"/>
              <a:t>Fredag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Løyper åpner kl. 07:00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Løyper stenger kl. 08:50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Løypa åpner etter andre prolog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Løypa stenger kl. 11:50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Trening fra </a:t>
            </a:r>
            <a:r>
              <a:rPr lang="nb-NO" sz="5400" b="0" i="0" dirty="0">
                <a:solidFill>
                  <a:srgbClr val="3C3C3B"/>
                </a:solidFill>
                <a:effectLst/>
                <a:latin typeface="Space-Grotesk-regular"/>
              </a:rPr>
              <a:t>ca. 1 time etter siste premieutdeling</a:t>
            </a:r>
            <a:endParaRPr lang="nb-NO" sz="50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Løypa stenges for trening kl. 20:00</a:t>
            </a:r>
          </a:p>
          <a:p>
            <a:pPr marL="0" indent="0" algn="l">
              <a:buNone/>
            </a:pPr>
            <a:endParaRPr lang="nb-NO" sz="5000" dirty="0"/>
          </a:p>
          <a:p>
            <a:pPr marL="0" indent="0" algn="l">
              <a:buNone/>
            </a:pPr>
            <a:r>
              <a:rPr lang="nb-NO" sz="5000" dirty="0"/>
              <a:t>Lørdag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Løyper åpner kl. 07:00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Løyper stenger kl. 08:50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Trening fra </a:t>
            </a:r>
            <a:r>
              <a:rPr lang="nb-NO" sz="5400" b="0" i="0" dirty="0">
                <a:solidFill>
                  <a:srgbClr val="3C3C3B"/>
                </a:solidFill>
                <a:effectLst/>
                <a:latin typeface="Space-Grotesk-regular"/>
              </a:rPr>
              <a:t>ca. 1 time etter siste premieutdeling</a:t>
            </a:r>
            <a:endParaRPr lang="nb-NO" sz="50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Løypa stenges for trening kl. 20:00</a:t>
            </a:r>
          </a:p>
          <a:p>
            <a:pPr marL="0" indent="0" algn="l">
              <a:buNone/>
            </a:pPr>
            <a:endParaRPr lang="nb-NO" sz="5000" dirty="0"/>
          </a:p>
          <a:p>
            <a:pPr marL="0" indent="0" algn="l">
              <a:buNone/>
            </a:pPr>
            <a:r>
              <a:rPr lang="nb-NO" sz="5000" dirty="0"/>
              <a:t>Søndag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Løyper åpner kl. 07:00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5000" dirty="0"/>
              <a:t>Løyper stenger kl. 08:50</a:t>
            </a:r>
          </a:p>
          <a:p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42" y="223212"/>
            <a:ext cx="1570802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8589DC50-D297-336F-27FD-189AE4035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559E86E-C6DB-FA51-FE23-A22651E84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17" y="782718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808151F-75BD-1795-5538-EA600F725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28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05137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6000" b="1" dirty="0"/>
              <a:t>Informasjon fra TD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24943"/>
            <a:ext cx="6400800" cy="320696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nb-NO" sz="4800" dirty="0"/>
              <a:t>Presisering av fredagens Sprint F: </a:t>
            </a:r>
          </a:p>
          <a:p>
            <a:pPr algn="l"/>
            <a:r>
              <a:rPr lang="nb-NO" sz="4800" dirty="0"/>
              <a:t>Nytt kvalifiseringsformat testes ut på vegne av FIS. </a:t>
            </a:r>
          </a:p>
          <a:p>
            <a:pPr algn="l"/>
            <a:r>
              <a:rPr lang="nb-NO" sz="4800" dirty="0"/>
              <a:t>Startlisten for prolog settes opp 2 ganger. </a:t>
            </a:r>
          </a:p>
          <a:p>
            <a:pPr algn="l"/>
            <a:r>
              <a:rPr lang="nb-NO" sz="4800" dirty="0"/>
              <a:t>	• Hver løper har 2 muligheter til å sette sin beste tid. 	 	</a:t>
            </a:r>
          </a:p>
          <a:p>
            <a:pPr algn="l"/>
            <a:r>
              <a:rPr lang="nb-NO" sz="4800" dirty="0"/>
              <a:t>	   Ikke obligatorisk å gå begge prologene. </a:t>
            </a:r>
          </a:p>
          <a:p>
            <a:pPr algn="l"/>
            <a:r>
              <a:rPr lang="nb-NO" sz="4800" dirty="0"/>
              <a:t>	• Løperne kan velge: </a:t>
            </a:r>
          </a:p>
          <a:p>
            <a:pPr algn="l"/>
            <a:r>
              <a:rPr lang="nb-NO" sz="4800" dirty="0"/>
              <a:t>	- Å bare gå den første prologen -start kl. 09:00 </a:t>
            </a:r>
          </a:p>
          <a:p>
            <a:pPr algn="l"/>
            <a:r>
              <a:rPr lang="nb-NO" sz="4800" dirty="0"/>
              <a:t>	- Eller bare gå den andre prologen – start kl. 10:00 </a:t>
            </a:r>
          </a:p>
          <a:p>
            <a:pPr algn="l"/>
            <a:r>
              <a:rPr lang="nb-NO" sz="4800" dirty="0"/>
              <a:t>	- Eller gå begge prologene </a:t>
            </a:r>
          </a:p>
          <a:p>
            <a:pPr algn="l"/>
            <a:r>
              <a:rPr lang="nb-NO" sz="4800" dirty="0"/>
              <a:t>	• Løperens beste tid teller som prolog-tid, og kan kvalifiserer for kvartfinalene </a:t>
            </a:r>
          </a:p>
          <a:p>
            <a:pPr algn="l"/>
            <a:r>
              <a:rPr lang="nb-NO" sz="4800" dirty="0"/>
              <a:t>	• Finaler Sprint F etter vanlig WC-format (30 løpere) – start kl. 12:00</a:t>
            </a:r>
          </a:p>
          <a:p>
            <a:pPr algn="l"/>
            <a:r>
              <a:rPr lang="nb-NO" sz="4800" dirty="0"/>
              <a:t>Generelt:</a:t>
            </a:r>
          </a:p>
          <a:p>
            <a:pPr algn="l"/>
            <a:r>
              <a:rPr lang="nb-NO" sz="4800" dirty="0"/>
              <a:t>Følg alltid løyperetningen</a:t>
            </a:r>
          </a:p>
          <a:p>
            <a:pPr algn="l"/>
            <a:r>
              <a:rPr lang="nb-NO" sz="4800" dirty="0"/>
              <a:t>LYKKE TIL! </a:t>
            </a:r>
          </a:p>
          <a:p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9979"/>
            <a:ext cx="1505082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9690127C-D856-EB5D-1F07-B17FC7955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87E4B9D-D4CA-138C-86FE-C340945C4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726091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7CC1209-DC88-BA02-77FA-042232FA5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57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05137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6000" b="1" dirty="0"/>
              <a:t>Informasjon fra arrangør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/>
          </a:bodyPr>
          <a:lstStyle/>
          <a:p>
            <a:endParaRPr lang="nb-NO" sz="48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27" y="433136"/>
            <a:ext cx="2144387" cy="12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9979"/>
            <a:ext cx="1649098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B5E0871-038B-CF62-E87A-977541DBF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34" y="778943"/>
            <a:ext cx="1312683" cy="68959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ED99CA8-B501-3C95-8D0B-D96D21184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43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5456" y="2132856"/>
            <a:ext cx="9108544" cy="4931216"/>
          </a:xfrm>
        </p:spPr>
        <p:txBody>
          <a:bodyPr>
            <a:normAutofit fontScale="325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>
                <a:effectLst/>
              </a:rPr>
              <a:t>Løper henter selv startnummer</a:t>
            </a:r>
            <a:r>
              <a:rPr lang="nb-NO" sz="4800" dirty="0"/>
              <a:t> utenfor rennkontor fredag, lørdag og søndag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/>
              <a:t>NB! Bring med deg brikke for sjekk av riktig </a:t>
            </a:r>
            <a:r>
              <a:rPr lang="nb-NO" sz="4800" dirty="0" err="1"/>
              <a:t>brikkenr</a:t>
            </a:r>
            <a:r>
              <a:rPr lang="nb-NO" sz="4800" dirty="0"/>
              <a:t> mot løper.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/>
              <a:t>Ubrukte startnummer leveres på rennkontor. Ikke innleverte startnummer faktureres til kostpris.</a:t>
            </a:r>
          </a:p>
          <a:p>
            <a:pPr algn="l"/>
            <a:endParaRPr lang="nb-NO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/>
              <a:t>Brikkekontroll eget telt ved rennkontor.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/>
              <a:t>Stavlengdekontroll utføres ved start.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 err="1"/>
              <a:t>Flourkontroll</a:t>
            </a:r>
            <a:r>
              <a:rPr lang="nb-NO" sz="4800" dirty="0"/>
              <a:t> alle løpere etter målgang.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/>
              <a:t>Nasjonal testprosedyre. </a:t>
            </a:r>
          </a:p>
          <a:p>
            <a:pPr marL="1028700" lvl="1" indent="-685800" algn="l">
              <a:buFont typeface="Arial" panose="020B0604020202020204" pitchFamily="34" charset="0"/>
              <a:buChar char="•"/>
            </a:pPr>
            <a:r>
              <a:rPr lang="nb-NO" sz="5100" dirty="0"/>
              <a:t>Sprint: Test etter hver prolog. Løper har ikke tilgang til sine ski mellom finaler. De fraktes til start.</a:t>
            </a:r>
          </a:p>
          <a:p>
            <a:pPr marL="1028700" lvl="1" indent="-685800" algn="l">
              <a:buFont typeface="Arial" panose="020B0604020202020204" pitchFamily="34" charset="0"/>
              <a:buChar char="•"/>
            </a:pPr>
            <a:r>
              <a:rPr lang="nb-NO" sz="5100" dirty="0"/>
              <a:t>Andre dager etter målgang.</a:t>
            </a:r>
          </a:p>
          <a:p>
            <a:pPr marL="1028700" lvl="1" indent="-685800" algn="l">
              <a:buFont typeface="Arial" panose="020B0604020202020204" pitchFamily="34" charset="0"/>
              <a:buChar char="•"/>
            </a:pPr>
            <a:r>
              <a:rPr lang="nb-NO" sz="5100" dirty="0"/>
              <a:t>Åpen test lørdag 14:00-16:00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nb-NO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/>
              <a:t>Premieutdeling ca. 20 min etter siste løper i mål i klassen.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/>
              <a:t>1/3 premiering. Deltakere fra 7. plass må selv hente sine premier.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nb-NO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/>
              <a:t>Protestfrist er 15 minutter etter at uoffisielle lister er presentert.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nb-NO" sz="4800" dirty="0"/>
              <a:t>Protesten skal fremlegges skriftlig på fastsatt skjema mot avgift.</a:t>
            </a:r>
          </a:p>
          <a:p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41" y="230032"/>
            <a:ext cx="1433074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7B67A514-7065-A301-736A-D7CD1162D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B8B293B-52FE-A26A-51E9-25CB1BF99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28" y="563521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8EF6DCD-20E2-99CF-8DE4-D6E038858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23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5456" y="2095549"/>
            <a:ext cx="9108544" cy="476245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/>
              <a:t>Alle må ha FIS kode for å kunne starte.</a:t>
            </a:r>
            <a:endParaRPr lang="nb-NO" sz="3200" dirty="0"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>
                <a:sym typeface="Wingdings" panose="05000000000000000000" pitchFamily="2" charset="2"/>
              </a:rPr>
              <a:t>Arena og start er stengt for alle ledere.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>
                <a:sym typeface="Wingdings" panose="05000000000000000000" pitchFamily="2" charset="2"/>
              </a:rPr>
              <a:t>Lege tilstede på konkurransedagene.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>
                <a:sym typeface="Wingdings" panose="05000000000000000000" pitchFamily="2" charset="2"/>
              </a:rPr>
              <a:t>Arrangør har drikkestasjon søndag.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>
                <a:sym typeface="Wingdings" panose="05000000000000000000" pitchFamily="2" charset="2"/>
              </a:rPr>
              <a:t>Alle går uten ski ute i løypa for </a:t>
            </a:r>
            <a:r>
              <a:rPr lang="nb-NO" sz="3200" dirty="0" err="1">
                <a:sym typeface="Wingdings" panose="05000000000000000000" pitchFamily="2" charset="2"/>
              </a:rPr>
              <a:t>løperstøtte</a:t>
            </a:r>
            <a:r>
              <a:rPr lang="nb-NO" sz="3200" dirty="0">
                <a:sym typeface="Wingdings" panose="05000000000000000000" pitchFamily="2" charset="2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>
                <a:sym typeface="Wingdings" panose="05000000000000000000" pitchFamily="2" charset="2"/>
              </a:rPr>
              <a:t>Stavpost i henhold til henviste plasser.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200" dirty="0">
                <a:sym typeface="Wingdings" panose="05000000000000000000" pitchFamily="2" charset="2"/>
              </a:rPr>
              <a:t>Teknikksone kun søndag.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3200" dirty="0"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3200" dirty="0">
              <a:sym typeface="Wingdings" panose="05000000000000000000" pitchFamily="2" charset="2"/>
            </a:endParaRPr>
          </a:p>
          <a:p>
            <a:endParaRPr lang="nb-NO" sz="48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27" y="433136"/>
            <a:ext cx="2144387" cy="12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9979"/>
            <a:ext cx="1505082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9F220FD-858C-8CC2-C24F-65C9F3005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617625"/>
            <a:ext cx="1312683" cy="68959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F7FACF5-E508-1CE7-4610-167A8593F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735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05137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6000" b="1" dirty="0"/>
              <a:t>Parkering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654986" cy="3933056"/>
          </a:xfrm>
        </p:spPr>
        <p:txBody>
          <a:bodyPr>
            <a:norm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rgbClr val="3C3C3B"/>
                </a:solidFill>
                <a:latin typeface="Telefon"/>
              </a:rPr>
              <a:t>P</a:t>
            </a:r>
            <a:r>
              <a:rPr lang="nb-NO" sz="3000" b="0" i="0" dirty="0">
                <a:solidFill>
                  <a:srgbClr val="3C3C3B"/>
                </a:solidFill>
                <a:effectLst/>
                <a:latin typeface="Telefon"/>
              </a:rPr>
              <a:t>arkeringsplassene ligger ved skistadion.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nb-NO" sz="3000" b="0" i="0" dirty="0">
                <a:solidFill>
                  <a:srgbClr val="3C3C3B"/>
                </a:solidFill>
                <a:effectLst/>
                <a:latin typeface="Telefon"/>
              </a:rPr>
              <a:t>Følg anvisninger fra parkeringsvaktene.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nb-NO" sz="3200" b="1" i="0" dirty="0">
                <a:solidFill>
                  <a:srgbClr val="3C3C3B"/>
                </a:solidFill>
                <a:effectLst/>
                <a:latin typeface="georgia pro regular"/>
              </a:rPr>
              <a:t>NB:</a:t>
            </a:r>
            <a:r>
              <a:rPr lang="nb-NO" sz="3200" b="0" i="0" dirty="0">
                <a:solidFill>
                  <a:srgbClr val="3C3C3B"/>
                </a:solidFill>
                <a:effectLst/>
                <a:latin typeface="georgia pro regular"/>
              </a:rPr>
              <a:t> Veien opp til skistadion er smal skogsbilvei. 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nb-NO" sz="3200" b="0" i="0" dirty="0">
                <a:solidFill>
                  <a:srgbClr val="3C3C3B"/>
                </a:solidFill>
                <a:effectLst/>
                <a:latin typeface="georgia pro regular"/>
              </a:rPr>
              <a:t>Det vil være møtende trafikk, tidvis glatt underlag og løse veikanter. Derfor henstilles alle til å vise hensyn og kjøre forsiktig. </a:t>
            </a:r>
          </a:p>
          <a:p>
            <a:pPr algn="l" fontAlgn="base"/>
            <a:endParaRPr lang="nb-NO" sz="3000" b="0" i="0" dirty="0">
              <a:solidFill>
                <a:srgbClr val="3C3C3B"/>
              </a:solidFill>
              <a:effectLst/>
              <a:latin typeface="Telefon"/>
            </a:endParaRPr>
          </a:p>
          <a:p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9979"/>
            <a:ext cx="1577090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656D670C-D138-DC4F-4F6B-229483317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6692E7D-6312-4D63-9EA0-4F28FB3F8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719389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AD8B8E3-105C-A702-9ADB-2DB951426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73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7808" y="2019932"/>
            <a:ext cx="7990656" cy="4669181"/>
          </a:xfrm>
        </p:spPr>
        <p:txBody>
          <a:bodyPr>
            <a:normAutofit fontScale="47500" lnSpcReduction="20000"/>
          </a:bodyPr>
          <a:lstStyle/>
          <a:p>
            <a:pPr algn="l"/>
            <a:endParaRPr lang="nb-NO" sz="6000" b="1" dirty="0"/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/>
              <a:t>Organisasjon og jury</a:t>
            </a:r>
            <a:endParaRPr lang="nb-NO" sz="6200" dirty="0"/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/>
              <a:t>Værmelding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/>
              <a:t>Seeding og gruppeinndeling</a:t>
            </a:r>
            <a:endParaRPr lang="nb-NO" sz="6200" dirty="0"/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/>
              <a:t>Løyper / arena</a:t>
            </a:r>
            <a:endParaRPr lang="nb-NO" sz="6200" dirty="0"/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/>
              <a:t>Preparering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/>
              <a:t>Skitesting og oppvarming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/>
              <a:t>Trening fredag og lørdag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>
                <a:solidFill>
                  <a:srgbClr val="201F1E"/>
                </a:solidFill>
                <a:latin typeface="Calibri" panose="020F0502020204030204" pitchFamily="34" charset="0"/>
              </a:rPr>
              <a:t>Tidsplan</a:t>
            </a:r>
            <a:endParaRPr lang="nb-NO" sz="6200" b="1" dirty="0"/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/>
              <a:t>Informasjon fra TD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nb-NO" sz="6200" b="1" dirty="0"/>
              <a:t>Informasjon fra arrangør</a:t>
            </a:r>
          </a:p>
          <a:p>
            <a:pPr algn="l"/>
            <a:endParaRPr lang="nb-NO" sz="48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33" y="251786"/>
            <a:ext cx="1537536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BA56736A-98D2-FD12-F63E-EBC12995B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0FCF7B8-397F-AD8B-E8EB-FCE415D75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04" y="782964"/>
            <a:ext cx="1312683" cy="68959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3459FD2-B1FB-4C50-8813-E1F00E422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02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7544" y="1849801"/>
            <a:ext cx="8510970" cy="4931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sz="6000" dirty="0"/>
          </a:p>
          <a:p>
            <a:pPr algn="l"/>
            <a:r>
              <a:rPr lang="nb-NO" sz="3500" dirty="0"/>
              <a:t>Rennleder 			Rune Åslund</a:t>
            </a:r>
          </a:p>
          <a:p>
            <a:pPr algn="l"/>
            <a:r>
              <a:rPr lang="nb-NO" sz="3500" dirty="0" err="1"/>
              <a:t>Ass.rennleder</a:t>
            </a:r>
            <a:r>
              <a:rPr lang="nb-NO" sz="3500" dirty="0"/>
              <a:t>		Øystein Spigseth</a:t>
            </a:r>
          </a:p>
          <a:p>
            <a:pPr algn="l"/>
            <a:r>
              <a:rPr lang="nb-NO" sz="3500" dirty="0"/>
              <a:t>Rennsekretær 		Ingvild Brenni</a:t>
            </a:r>
          </a:p>
          <a:p>
            <a:pPr algn="l"/>
            <a:r>
              <a:rPr lang="nb-NO" sz="3500" dirty="0"/>
              <a:t>Løyper 				Tor Arne Eggum</a:t>
            </a:r>
          </a:p>
          <a:p>
            <a:pPr algn="l"/>
            <a:r>
              <a:rPr lang="nb-NO" sz="3500" dirty="0"/>
              <a:t>Tidtaking 			Even Brenna</a:t>
            </a:r>
          </a:p>
          <a:p>
            <a:pPr algn="l"/>
            <a:r>
              <a:rPr lang="nb-NO" sz="3500" dirty="0"/>
              <a:t>Arena 				Roar Nyjordet</a:t>
            </a:r>
          </a:p>
          <a:p>
            <a:pPr algn="l"/>
            <a:r>
              <a:rPr lang="nb-NO" sz="3500" dirty="0"/>
              <a:t>Serviceområde 		Tor Strand</a:t>
            </a:r>
          </a:p>
          <a:p>
            <a:pPr algn="l"/>
            <a:r>
              <a:rPr lang="nb-NO" sz="3500" dirty="0"/>
              <a:t>Leder start 			Hogne Borgersrud</a:t>
            </a:r>
          </a:p>
          <a:p>
            <a:endParaRPr lang="nb-NO" sz="48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27" y="433136"/>
            <a:ext cx="2144387" cy="121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58" y="199978"/>
            <a:ext cx="1560551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6A08B77-6B57-62E7-95A5-42D34C74B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39" y="822772"/>
            <a:ext cx="1312683" cy="57688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E8FFD52-EF20-63BD-60B7-959344035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88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886401"/>
            <a:ext cx="7772400" cy="822519"/>
          </a:xfrm>
        </p:spPr>
        <p:txBody>
          <a:bodyPr>
            <a:normAutofit fontScale="90000"/>
          </a:bodyPr>
          <a:lstStyle/>
          <a:p>
            <a:r>
              <a:rPr lang="nb-NO" sz="6000" dirty="0"/>
              <a:t>Jury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309634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nb-NO" sz="6000" dirty="0"/>
              <a:t>TD				Ella Gjømle Berg</a:t>
            </a:r>
          </a:p>
          <a:p>
            <a:pPr algn="l"/>
            <a:r>
              <a:rPr lang="nb-NO" sz="6000" dirty="0"/>
              <a:t>Ass. TD			Anton Killi Ringen</a:t>
            </a:r>
          </a:p>
          <a:p>
            <a:pPr algn="l"/>
            <a:r>
              <a:rPr lang="nb-NO" sz="6000" dirty="0"/>
              <a:t>Ass. TD			Sindre Torbergsen</a:t>
            </a:r>
          </a:p>
          <a:p>
            <a:pPr algn="l"/>
            <a:endParaRPr lang="nn-NO" sz="6000" dirty="0"/>
          </a:p>
          <a:p>
            <a:pPr algn="l"/>
            <a:r>
              <a:rPr lang="nb-NO" sz="6000" dirty="0"/>
              <a:t>Rennleder		Rune Åslund</a:t>
            </a:r>
          </a:p>
          <a:p>
            <a:pPr algn="l"/>
            <a:r>
              <a:rPr lang="nb-NO" sz="6000" dirty="0"/>
              <a:t>Ass rennleder	Øystein Spigseth</a:t>
            </a:r>
          </a:p>
          <a:p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17" y="223212"/>
            <a:ext cx="1505082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75238D6E-8A32-7953-A538-03A4CEB40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993BB79-EDFA-0CF9-7112-F4A07E5DA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802097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78602BF-680E-AC43-DE69-3AEBC4642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53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05137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6000" b="1" dirty="0"/>
              <a:t>Værmelding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/>
          </a:bodyPr>
          <a:lstStyle/>
          <a:p>
            <a:r>
              <a:rPr lang="nb-NO" sz="4800" dirty="0">
                <a:hlinkClick r:id="rId2"/>
              </a:rPr>
              <a:t>Nes Skianlegg.no</a:t>
            </a:r>
          </a:p>
          <a:p>
            <a:r>
              <a:rPr lang="nb-NO" sz="4800" dirty="0">
                <a:hlinkClick r:id="rId2"/>
              </a:rPr>
              <a:t>Sagvangen</a:t>
            </a:r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31" y="226044"/>
            <a:ext cx="1505082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457FCAAC-6FE2-6111-D269-AEBF0925E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BB7A97E-550A-121B-25CA-3BFAB8EBB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32" y="874402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A9D3C3D-7336-4EBA-B8E8-DAE8B8D23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13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b-NO" sz="5300" b="1" dirty="0"/>
              <a:t>Seeding og gruppeinndeling</a:t>
            </a:r>
            <a:br>
              <a:rPr lang="nb-NO" sz="6000" dirty="0"/>
            </a:br>
            <a:r>
              <a:rPr lang="nb-NO" sz="6000" b="1" dirty="0"/>
              <a:t> </a:t>
            </a:r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31" y="226044"/>
            <a:ext cx="1505082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457FCAAC-6FE2-6111-D269-AEBF0925E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BB7A97E-550A-121B-25CA-3BFAB8EBB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32" y="874402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A9D3C3D-7336-4EBA-B8E8-DAE8B8D23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  <p:sp>
        <p:nvSpPr>
          <p:cNvPr id="8" name="Undertittel 7">
            <a:extLst>
              <a:ext uri="{FF2B5EF4-FFF2-40B4-BE49-F238E27FC236}">
                <a16:creationId xmlns:a16="http://schemas.microsoft.com/office/drawing/2014/main" id="{F0CCE8C6-6399-30AC-726B-5C4348678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3602038"/>
            <a:ext cx="7029400" cy="165576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400" dirty="0"/>
              <a:t>Fredag:                      Seeding etter FIS-poeng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400" dirty="0"/>
              <a:t>Lørdag og søndag:  Gruppeinndeling etter FIS-poeng</a:t>
            </a:r>
          </a:p>
        </p:txBody>
      </p:sp>
    </p:spTree>
    <p:extLst>
      <p:ext uri="{BB962C8B-B14F-4D97-AF65-F5344CB8AC3E}">
        <p14:creationId xmlns:p14="http://schemas.microsoft.com/office/powerpoint/2010/main" val="344772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781048"/>
            <a:ext cx="7772400" cy="72008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Sprint fredag</a:t>
            </a:r>
            <a:endParaRPr lang="nb-NO" sz="6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4507" y="2635032"/>
            <a:ext cx="8654986" cy="4279888"/>
          </a:xfrm>
        </p:spPr>
        <p:txBody>
          <a:bodyPr>
            <a:normAutofit/>
          </a:bodyPr>
          <a:lstStyle/>
          <a:p>
            <a:pPr algn="l"/>
            <a:r>
              <a:rPr lang="nb-NO" sz="2400" b="0" i="0" dirty="0">
                <a:solidFill>
                  <a:srgbClr val="000000"/>
                </a:solidFill>
                <a:effectLst/>
              </a:rPr>
              <a:t>Nytt kvalifiseringsformat testes ut på vegne av FIS. Startlisten for prolog settes opp 2 ganger.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</a:rPr>
              <a:t>Hver løper har 2 muligheter til å sette sin beste tid. Ikke obligatorisk å gå begge prologene.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</a:rPr>
              <a:t>Løperne kan velge: - Å bare gå den første prologen -start </a:t>
            </a:r>
            <a:r>
              <a:rPr lang="nb-NO" sz="2400" b="0" i="0" dirty="0" err="1">
                <a:solidFill>
                  <a:srgbClr val="000000"/>
                </a:solidFill>
                <a:effectLst/>
              </a:rPr>
              <a:t>kl</a:t>
            </a:r>
            <a:r>
              <a:rPr lang="nb-NO" sz="2400" b="0" i="0" dirty="0">
                <a:solidFill>
                  <a:srgbClr val="000000"/>
                </a:solidFill>
                <a:effectLst/>
              </a:rPr>
              <a:t> 09:00 - Eller bare gå den andre prologen – start </a:t>
            </a:r>
            <a:r>
              <a:rPr lang="nb-NO" sz="2400" b="0" i="0" dirty="0" err="1">
                <a:solidFill>
                  <a:srgbClr val="000000"/>
                </a:solidFill>
                <a:effectLst/>
              </a:rPr>
              <a:t>kl</a:t>
            </a:r>
            <a:r>
              <a:rPr lang="nb-NO" sz="2400" b="0" i="0" dirty="0">
                <a:solidFill>
                  <a:srgbClr val="000000"/>
                </a:solidFill>
                <a:effectLst/>
              </a:rPr>
              <a:t> 10:00 - Eller gå begge prologene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</a:rPr>
              <a:t>Løperens beste tid teller som prolog-tid, og kan kvalifisere for kvartfinalene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</a:rPr>
              <a:t>Finaler Sprint F etter vanlig WC-format (30 løpere) – start </a:t>
            </a:r>
            <a:r>
              <a:rPr lang="nb-NO" sz="2400" b="0" i="0" dirty="0" err="1">
                <a:solidFill>
                  <a:srgbClr val="000000"/>
                </a:solidFill>
                <a:effectLst/>
              </a:rPr>
              <a:t>kl</a:t>
            </a:r>
            <a:r>
              <a:rPr lang="nb-NO" sz="2400" b="0" i="0" dirty="0">
                <a:solidFill>
                  <a:srgbClr val="000000"/>
                </a:solidFill>
                <a:effectLst/>
              </a:rPr>
              <a:t> 12:00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9979"/>
            <a:ext cx="1649098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Skiforbundets merkevare og visuelle profil">
            <a:extLst>
              <a:ext uri="{FF2B5EF4-FFF2-40B4-BE49-F238E27FC236}">
                <a16:creationId xmlns:a16="http://schemas.microsoft.com/office/drawing/2014/main" id="{D5ED96D3-EDB0-6B2C-3280-96BE8EF20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D27C844-AF55-A593-DC34-C0F03ABF0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41" y="798914"/>
            <a:ext cx="1312683" cy="6895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F7B3A92-E23C-E6EA-BB5E-4CB2F3EA8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73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051377"/>
            <a:ext cx="7772400" cy="720080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Sprint fredag 2.februar</a:t>
            </a:r>
            <a:endParaRPr lang="nb-NO" sz="6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7544" y="2771457"/>
            <a:ext cx="8352928" cy="3886564"/>
          </a:xfrm>
        </p:spPr>
        <p:txBody>
          <a:bodyPr>
            <a:normAutofit/>
          </a:bodyPr>
          <a:lstStyle/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Starttid </a:t>
            </a:r>
            <a:endParaRPr lang="nb-NO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nb-NO" sz="4800" dirty="0"/>
          </a:p>
        </p:txBody>
      </p:sp>
      <p:pic>
        <p:nvPicPr>
          <p:cNvPr id="11" name="Bilde 10" descr="Forhåndsvisning av bilde">
            <a:extLst>
              <a:ext uri="{FF2B5EF4-FFF2-40B4-BE49-F238E27FC236}">
                <a16:creationId xmlns:a16="http://schemas.microsoft.com/office/drawing/2014/main" id="{D9FEB9F9-B1A0-49D2-8A1B-BA3BB12D9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99979"/>
            <a:ext cx="1440160" cy="14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 descr="Skiforbundets merkevare og visuelle profil">
            <a:extLst>
              <a:ext uri="{FF2B5EF4-FFF2-40B4-BE49-F238E27FC236}">
                <a16:creationId xmlns:a16="http://schemas.microsoft.com/office/drawing/2014/main" id="{21ED6E05-3BA8-B5FF-2919-C950ADE9B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78" y="637184"/>
            <a:ext cx="221488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6AE8BC1-5152-4BDD-1134-DBCFFE2B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78" y="830064"/>
            <a:ext cx="1312683" cy="68959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B552F13-8BF4-6C06-136C-07AEF6392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04" y="280362"/>
            <a:ext cx="2214880" cy="1390015"/>
          </a:xfrm>
          <a:prstGeom prst="rect">
            <a:avLst/>
          </a:prstGeo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9D64E6B-1A80-3664-0249-F1DE32922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3183351"/>
            <a:ext cx="6912768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592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TM02900688[[fn=Fasett]]</Template>
  <TotalTime>33094</TotalTime>
  <Words>809</Words>
  <Application>Microsoft Office PowerPoint</Application>
  <PresentationFormat>Skjermfremvisning (4:3)</PresentationFormat>
  <Paragraphs>138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georgia pro regular</vt:lpstr>
      <vt:lpstr>Space-Grotesk-regular</vt:lpstr>
      <vt:lpstr>Telefon</vt:lpstr>
      <vt:lpstr>Wingdings</vt:lpstr>
      <vt:lpstr>Wingdings 2</vt:lpstr>
      <vt:lpstr>HDOfficeLightV0</vt:lpstr>
      <vt:lpstr>  Lagledermøte Equinor NC Nes </vt:lpstr>
      <vt:lpstr>      Opprop</vt:lpstr>
      <vt:lpstr>PowerPoint-presentasjon</vt:lpstr>
      <vt:lpstr>PowerPoint-presentasjon</vt:lpstr>
      <vt:lpstr>Jury </vt:lpstr>
      <vt:lpstr>Værmelding </vt:lpstr>
      <vt:lpstr>Seeding og gruppeinndeling  </vt:lpstr>
      <vt:lpstr> Sprint fredag</vt:lpstr>
      <vt:lpstr>  Sprint fredag 2.februar</vt:lpstr>
      <vt:lpstr>  Fristil lørdag 3.februar</vt:lpstr>
      <vt:lpstr>  Klassisk søndag 4.februar</vt:lpstr>
      <vt:lpstr>PowerPoint-presentasjon</vt:lpstr>
      <vt:lpstr>PowerPoint-presentasjon</vt:lpstr>
      <vt:lpstr>PowerPoint-presentasjon</vt:lpstr>
      <vt:lpstr>  Løyper og preparering</vt:lpstr>
      <vt:lpstr>PowerPoint-presentasjon</vt:lpstr>
      <vt:lpstr>PowerPoint-presentasjon</vt:lpstr>
      <vt:lpstr>PowerPoint-presentasjon</vt:lpstr>
      <vt:lpstr>PowerPoint-presentasjon</vt:lpstr>
      <vt:lpstr>Tilgang til løypa</vt:lpstr>
      <vt:lpstr>Informasjon fra TD</vt:lpstr>
      <vt:lpstr>Informasjon fra arrangør</vt:lpstr>
      <vt:lpstr>PowerPoint-presentasjon</vt:lpstr>
      <vt:lpstr>PowerPoint-presentasjon</vt:lpstr>
      <vt:lpstr>Parkering</vt:lpstr>
    </vt:vector>
  </TitlesOfParts>
  <Company>Akershus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Lagledermøte</dc:title>
  <dc:creator>Amund Vandsemb</dc:creator>
  <cp:lastModifiedBy>Erling Jellum</cp:lastModifiedBy>
  <cp:revision>139</cp:revision>
  <cp:lastPrinted>2024-02-01T09:07:50Z</cp:lastPrinted>
  <dcterms:created xsi:type="dcterms:W3CDTF">2014-10-01T12:34:30Z</dcterms:created>
  <dcterms:modified xsi:type="dcterms:W3CDTF">2024-02-01T16:43:30Z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1f9ef8-9444-4aee-b673-282240bf708b_Enabled">
    <vt:lpwstr>true</vt:lpwstr>
  </property>
  <property fmtid="{D5CDD505-2E9C-101B-9397-08002B2CF9AE}" pid="3" name="MSIP_Label_531f9ef8-9444-4aee-b673-282240bf708b_SetDate">
    <vt:lpwstr>2022-02-04T11:40:24Z</vt:lpwstr>
  </property>
  <property fmtid="{D5CDD505-2E9C-101B-9397-08002B2CF9AE}" pid="4" name="MSIP_Label_531f9ef8-9444-4aee-b673-282240bf708b_Method">
    <vt:lpwstr>Privileged</vt:lpwstr>
  </property>
  <property fmtid="{D5CDD505-2E9C-101B-9397-08002B2CF9AE}" pid="5" name="MSIP_Label_531f9ef8-9444-4aee-b673-282240bf708b_Name">
    <vt:lpwstr>Åpen - PROD</vt:lpwstr>
  </property>
  <property fmtid="{D5CDD505-2E9C-101B-9397-08002B2CF9AE}" pid="6" name="MSIP_Label_531f9ef8-9444-4aee-b673-282240bf708b_SiteId">
    <vt:lpwstr>3d50ddd4-00a1-4ab7-9788-decf14a8728f</vt:lpwstr>
  </property>
  <property fmtid="{D5CDD505-2E9C-101B-9397-08002B2CF9AE}" pid="7" name="MSIP_Label_531f9ef8-9444-4aee-b673-282240bf708b_ActionId">
    <vt:lpwstr>5260c881-de55-4c03-85ac-12f03a4da359</vt:lpwstr>
  </property>
  <property fmtid="{D5CDD505-2E9C-101B-9397-08002B2CF9AE}" pid="8" name="MSIP_Label_531f9ef8-9444-4aee-b673-282240bf708b_ContentBits">
    <vt:lpwstr>0</vt:lpwstr>
  </property>
</Properties>
</file>